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3gp" ContentType="audio/3gpp"/>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6" r:id="rId2"/>
    <p:sldId id="357" r:id="rId3"/>
    <p:sldId id="337" r:id="rId4"/>
    <p:sldId id="356" r:id="rId5"/>
    <p:sldId id="375" r:id="rId6"/>
    <p:sldId id="374" r:id="rId7"/>
    <p:sldId id="332" r:id="rId8"/>
    <p:sldId id="350" r:id="rId9"/>
    <p:sldId id="327" r:id="rId10"/>
    <p:sldId id="368" r:id="rId11"/>
    <p:sldId id="341" r:id="rId12"/>
    <p:sldId id="342" r:id="rId13"/>
    <p:sldId id="343" r:id="rId14"/>
    <p:sldId id="372" r:id="rId15"/>
    <p:sldId id="371" r:id="rId16"/>
    <p:sldId id="370" r:id="rId17"/>
    <p:sldId id="338" r:id="rId18"/>
    <p:sldId id="325" r:id="rId19"/>
    <p:sldId id="373" r:id="rId20"/>
    <p:sldId id="346" r:id="rId21"/>
    <p:sldId id="347" r:id="rId22"/>
    <p:sldId id="320" r:id="rId23"/>
    <p:sldId id="348" r:id="rId24"/>
    <p:sldId id="362" r:id="rId25"/>
    <p:sldId id="339" r:id="rId26"/>
    <p:sldId id="352" r:id="rId27"/>
    <p:sldId id="345" r:id="rId28"/>
    <p:sldId id="344" r:id="rId29"/>
    <p:sldId id="369" r:id="rId30"/>
    <p:sldId id="334" r:id="rId31"/>
    <p:sldId id="358" r:id="rId32"/>
    <p:sldId id="328" r:id="rId33"/>
    <p:sldId id="367" r:id="rId34"/>
    <p:sldId id="330" r:id="rId35"/>
    <p:sldId id="324" r:id="rId36"/>
    <p:sldId id="273" r:id="rId37"/>
  </p:sldIdLst>
  <p:sldSz cx="9144000" cy="6858000" type="screen4x3"/>
  <p:notesSz cx="6858000" cy="9144000"/>
  <p:defaultText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ce,Terry" initials="V" lastIdx="1" clrIdx="0">
    <p:extLst>
      <p:ext uri="{19B8F6BF-5375-455C-9EA6-DF929625EA0E}">
        <p15:presenceInfo xmlns:p15="http://schemas.microsoft.com/office/powerpoint/2012/main" userId="S-1-5-21-1085031214-1757981266-682003330-2621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9C8D5A"/>
    <a:srgbClr val="00002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1228" autoAdjust="0"/>
  </p:normalViewPr>
  <p:slideViewPr>
    <p:cSldViewPr snapToGrid="0" snapToObjects="1">
      <p:cViewPr varScale="1">
        <p:scale>
          <a:sx n="77" d="100"/>
          <a:sy n="77" d="100"/>
        </p:scale>
        <p:origin x="2574" y="91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48E73-9982-9B45-974F-12EEC2946B21}" type="datetimeFigureOut">
              <a:rPr lang="en-US" smtClean="0"/>
              <a:t>5/7/2019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8A60EE-E913-354F-9C2F-D1B35C4E6EBF}" type="slidenum">
              <a:rPr lang="en-US" smtClean="0"/>
              <a:t>‹#›</a:t>
            </a:fld>
            <a:endParaRPr lang="en-US" dirty="0"/>
          </a:p>
        </p:txBody>
      </p:sp>
    </p:spTree>
    <p:extLst>
      <p:ext uri="{BB962C8B-B14F-4D97-AF65-F5344CB8AC3E}">
        <p14:creationId xmlns:p14="http://schemas.microsoft.com/office/powerpoint/2010/main" val="421440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83A8D-167F-4096-A5EB-F575158CEF12}" type="datetimeFigureOut">
              <a:rPr lang="en-US" smtClean="0"/>
              <a:t>5/7/2019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B788-EBF5-4579-BE88-417B89A129CA}" type="slidenum">
              <a:rPr lang="en-US" smtClean="0"/>
              <a:t>‹#›</a:t>
            </a:fld>
            <a:endParaRPr lang="en-US" dirty="0"/>
          </a:p>
        </p:txBody>
      </p:sp>
    </p:spTree>
    <p:extLst>
      <p:ext uri="{BB962C8B-B14F-4D97-AF65-F5344CB8AC3E}">
        <p14:creationId xmlns:p14="http://schemas.microsoft.com/office/powerpoint/2010/main" val="204984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Sophie – welcome, and then have each of us introduce ourselves</a:t>
            </a:r>
          </a:p>
        </p:txBody>
      </p:sp>
      <p:sp>
        <p:nvSpPr>
          <p:cNvPr id="4" name="Slide Number Placeholder 3"/>
          <p:cNvSpPr>
            <a:spLocks noGrp="1"/>
          </p:cNvSpPr>
          <p:nvPr>
            <p:ph type="sldNum" sz="quarter" idx="10"/>
          </p:nvPr>
        </p:nvSpPr>
        <p:spPr/>
        <p:txBody>
          <a:bodyPr/>
          <a:lstStyle/>
          <a:p>
            <a:fld id="{D3B7B788-EBF5-4579-BE88-417B89A129CA}" type="slidenum">
              <a:rPr lang="en-US" smtClean="0"/>
              <a:t>1</a:t>
            </a:fld>
            <a:endParaRPr lang="en-US" dirty="0"/>
          </a:p>
        </p:txBody>
      </p:sp>
    </p:spTree>
    <p:extLst>
      <p:ext uri="{BB962C8B-B14F-4D97-AF65-F5344CB8AC3E}">
        <p14:creationId xmlns:p14="http://schemas.microsoft.com/office/powerpoint/2010/main" val="115218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Terry </a:t>
            </a:r>
          </a:p>
        </p:txBody>
      </p:sp>
      <p:sp>
        <p:nvSpPr>
          <p:cNvPr id="4" name="Slide Number Placeholder 3"/>
          <p:cNvSpPr>
            <a:spLocks noGrp="1"/>
          </p:cNvSpPr>
          <p:nvPr>
            <p:ph type="sldNum" sz="quarter" idx="10"/>
          </p:nvPr>
        </p:nvSpPr>
        <p:spPr/>
        <p:txBody>
          <a:bodyPr/>
          <a:lstStyle/>
          <a:p>
            <a:fld id="{D3B7B788-EBF5-4579-BE88-417B89A129CA}" type="slidenum">
              <a:rPr lang="en-US" smtClean="0"/>
              <a:t>10</a:t>
            </a:fld>
            <a:endParaRPr lang="en-US" dirty="0"/>
          </a:p>
        </p:txBody>
      </p:sp>
    </p:spTree>
    <p:extLst>
      <p:ext uri="{BB962C8B-B14F-4D97-AF65-F5344CB8AC3E}">
        <p14:creationId xmlns:p14="http://schemas.microsoft.com/office/powerpoint/2010/main" val="35190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Gayle</a:t>
            </a:r>
          </a:p>
        </p:txBody>
      </p:sp>
      <p:sp>
        <p:nvSpPr>
          <p:cNvPr id="4" name="Slide Number Placeholder 3"/>
          <p:cNvSpPr>
            <a:spLocks noGrp="1"/>
          </p:cNvSpPr>
          <p:nvPr>
            <p:ph type="sldNum" sz="quarter" idx="10"/>
          </p:nvPr>
        </p:nvSpPr>
        <p:spPr/>
        <p:txBody>
          <a:bodyPr/>
          <a:lstStyle/>
          <a:p>
            <a:fld id="{D3B7B788-EBF5-4579-BE88-417B89A129CA}" type="slidenum">
              <a:rPr lang="en-US" smtClean="0"/>
              <a:t>11</a:t>
            </a:fld>
            <a:endParaRPr lang="en-US" dirty="0"/>
          </a:p>
        </p:txBody>
      </p:sp>
    </p:spTree>
    <p:extLst>
      <p:ext uri="{BB962C8B-B14F-4D97-AF65-F5344CB8AC3E}">
        <p14:creationId xmlns:p14="http://schemas.microsoft.com/office/powerpoint/2010/main" val="2825965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Gayle</a:t>
            </a:r>
          </a:p>
        </p:txBody>
      </p:sp>
      <p:sp>
        <p:nvSpPr>
          <p:cNvPr id="4" name="Slide Number Placeholder 3"/>
          <p:cNvSpPr>
            <a:spLocks noGrp="1"/>
          </p:cNvSpPr>
          <p:nvPr>
            <p:ph type="sldNum" sz="quarter" idx="10"/>
          </p:nvPr>
        </p:nvSpPr>
        <p:spPr/>
        <p:txBody>
          <a:bodyPr/>
          <a:lstStyle/>
          <a:p>
            <a:fld id="{D3B7B788-EBF5-4579-BE88-417B89A129CA}" type="slidenum">
              <a:rPr lang="en-US" smtClean="0"/>
              <a:t>12</a:t>
            </a:fld>
            <a:endParaRPr lang="en-US" dirty="0"/>
          </a:p>
        </p:txBody>
      </p:sp>
    </p:spTree>
    <p:extLst>
      <p:ext uri="{BB962C8B-B14F-4D97-AF65-F5344CB8AC3E}">
        <p14:creationId xmlns:p14="http://schemas.microsoft.com/office/powerpoint/2010/main" val="1252638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Gayle</a:t>
            </a:r>
          </a:p>
        </p:txBody>
      </p:sp>
      <p:sp>
        <p:nvSpPr>
          <p:cNvPr id="4" name="Slide Number Placeholder 3"/>
          <p:cNvSpPr>
            <a:spLocks noGrp="1"/>
          </p:cNvSpPr>
          <p:nvPr>
            <p:ph type="sldNum" sz="quarter" idx="10"/>
          </p:nvPr>
        </p:nvSpPr>
        <p:spPr/>
        <p:txBody>
          <a:bodyPr/>
          <a:lstStyle/>
          <a:p>
            <a:fld id="{D3B7B788-EBF5-4579-BE88-417B89A129CA}" type="slidenum">
              <a:rPr lang="en-US" smtClean="0"/>
              <a:t>13</a:t>
            </a:fld>
            <a:endParaRPr lang="en-US" dirty="0"/>
          </a:p>
        </p:txBody>
      </p:sp>
    </p:spTree>
    <p:extLst>
      <p:ext uri="{BB962C8B-B14F-4D97-AF65-F5344CB8AC3E}">
        <p14:creationId xmlns:p14="http://schemas.microsoft.com/office/powerpoint/2010/main" val="82678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Gayle</a:t>
            </a:r>
          </a:p>
        </p:txBody>
      </p:sp>
      <p:sp>
        <p:nvSpPr>
          <p:cNvPr id="4" name="Slide Number Placeholder 3"/>
          <p:cNvSpPr>
            <a:spLocks noGrp="1"/>
          </p:cNvSpPr>
          <p:nvPr>
            <p:ph type="sldNum" sz="quarter" idx="10"/>
          </p:nvPr>
        </p:nvSpPr>
        <p:spPr/>
        <p:txBody>
          <a:bodyPr/>
          <a:lstStyle/>
          <a:p>
            <a:fld id="{D3B7B788-EBF5-4579-BE88-417B89A129CA}" type="slidenum">
              <a:rPr lang="en-US" smtClean="0"/>
              <a:t>14</a:t>
            </a:fld>
            <a:endParaRPr lang="en-US" dirty="0"/>
          </a:p>
        </p:txBody>
      </p:sp>
    </p:spTree>
    <p:extLst>
      <p:ext uri="{BB962C8B-B14F-4D97-AF65-F5344CB8AC3E}">
        <p14:creationId xmlns:p14="http://schemas.microsoft.com/office/powerpoint/2010/main" val="4097445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 - give overview of structure of the event.</a:t>
            </a:r>
          </a:p>
        </p:txBody>
      </p:sp>
      <p:sp>
        <p:nvSpPr>
          <p:cNvPr id="4" name="Slide Number Placeholder 3"/>
          <p:cNvSpPr>
            <a:spLocks noGrp="1"/>
          </p:cNvSpPr>
          <p:nvPr>
            <p:ph type="sldNum" sz="quarter" idx="10"/>
          </p:nvPr>
        </p:nvSpPr>
        <p:spPr/>
        <p:txBody>
          <a:bodyPr/>
          <a:lstStyle/>
          <a:p>
            <a:fld id="{D3B7B788-EBF5-4579-BE88-417B89A129CA}" type="slidenum">
              <a:rPr lang="en-US" smtClean="0"/>
              <a:t>15</a:t>
            </a:fld>
            <a:endParaRPr lang="en-US" dirty="0"/>
          </a:p>
        </p:txBody>
      </p:sp>
    </p:spTree>
    <p:extLst>
      <p:ext uri="{BB962C8B-B14F-4D97-AF65-F5344CB8AC3E}">
        <p14:creationId xmlns:p14="http://schemas.microsoft.com/office/powerpoint/2010/main" val="565203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a:t>
            </a:r>
          </a:p>
        </p:txBody>
      </p:sp>
      <p:sp>
        <p:nvSpPr>
          <p:cNvPr id="4" name="Slide Number Placeholder 3"/>
          <p:cNvSpPr>
            <a:spLocks noGrp="1"/>
          </p:cNvSpPr>
          <p:nvPr>
            <p:ph type="sldNum" sz="quarter" idx="10"/>
          </p:nvPr>
        </p:nvSpPr>
        <p:spPr/>
        <p:txBody>
          <a:bodyPr/>
          <a:lstStyle/>
          <a:p>
            <a:fld id="{D3B7B788-EBF5-4579-BE88-417B89A129CA}" type="slidenum">
              <a:rPr lang="en-US" smtClean="0"/>
              <a:t>16</a:t>
            </a:fld>
            <a:endParaRPr lang="en-US" dirty="0"/>
          </a:p>
        </p:txBody>
      </p:sp>
    </p:spTree>
    <p:extLst>
      <p:ext uri="{BB962C8B-B14F-4D97-AF65-F5344CB8AC3E}">
        <p14:creationId xmlns:p14="http://schemas.microsoft.com/office/powerpoint/2010/main" val="170531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 - Our first and second events.  The targeted audience was not those seniors graduating in the semester of the event, but rather those who needed to plan their final semester of classes (students who had completed 90 credit hours – with up to 30 to go).</a:t>
            </a:r>
          </a:p>
        </p:txBody>
      </p:sp>
      <p:sp>
        <p:nvSpPr>
          <p:cNvPr id="4" name="Slide Number Placeholder 3"/>
          <p:cNvSpPr>
            <a:spLocks noGrp="1"/>
          </p:cNvSpPr>
          <p:nvPr>
            <p:ph type="sldNum" sz="quarter" idx="10"/>
          </p:nvPr>
        </p:nvSpPr>
        <p:spPr/>
        <p:txBody>
          <a:bodyPr/>
          <a:lstStyle/>
          <a:p>
            <a:fld id="{D3B7B788-EBF5-4579-BE88-417B89A129CA}" type="slidenum">
              <a:rPr lang="en-US" smtClean="0"/>
              <a:t>17</a:t>
            </a:fld>
            <a:endParaRPr lang="en-US" dirty="0"/>
          </a:p>
        </p:txBody>
      </p:sp>
    </p:spTree>
    <p:extLst>
      <p:ext uri="{BB962C8B-B14F-4D97-AF65-F5344CB8AC3E}">
        <p14:creationId xmlns:p14="http://schemas.microsoft.com/office/powerpoint/2010/main" val="1765389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Terry - Tell that we will use word clouds to summarize responses</a:t>
            </a:r>
          </a:p>
        </p:txBody>
      </p:sp>
      <p:sp>
        <p:nvSpPr>
          <p:cNvPr id="4" name="Slide Number Placeholder 3"/>
          <p:cNvSpPr>
            <a:spLocks noGrp="1"/>
          </p:cNvSpPr>
          <p:nvPr>
            <p:ph type="sldNum" sz="quarter" idx="10"/>
          </p:nvPr>
        </p:nvSpPr>
        <p:spPr/>
        <p:txBody>
          <a:bodyPr/>
          <a:lstStyle/>
          <a:p>
            <a:fld id="{D3B7B788-EBF5-4579-BE88-417B89A129CA}" type="slidenum">
              <a:rPr lang="en-US" smtClean="0"/>
              <a:t>18</a:t>
            </a:fld>
            <a:endParaRPr lang="en-US" dirty="0"/>
          </a:p>
        </p:txBody>
      </p:sp>
    </p:spTree>
    <p:extLst>
      <p:ext uri="{BB962C8B-B14F-4D97-AF65-F5344CB8AC3E}">
        <p14:creationId xmlns:p14="http://schemas.microsoft.com/office/powerpoint/2010/main" val="2422285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Terry</a:t>
            </a:r>
          </a:p>
        </p:txBody>
      </p:sp>
      <p:sp>
        <p:nvSpPr>
          <p:cNvPr id="4" name="Slide Number Placeholder 3"/>
          <p:cNvSpPr>
            <a:spLocks noGrp="1"/>
          </p:cNvSpPr>
          <p:nvPr>
            <p:ph type="sldNum" sz="quarter" idx="10"/>
          </p:nvPr>
        </p:nvSpPr>
        <p:spPr/>
        <p:txBody>
          <a:bodyPr/>
          <a:lstStyle/>
          <a:p>
            <a:fld id="{D3B7B788-EBF5-4579-BE88-417B89A129CA}" type="slidenum">
              <a:rPr lang="en-US" smtClean="0"/>
              <a:t>19</a:t>
            </a:fld>
            <a:endParaRPr lang="en-US" dirty="0"/>
          </a:p>
        </p:txBody>
      </p:sp>
    </p:spTree>
    <p:extLst>
      <p:ext uri="{BB962C8B-B14F-4D97-AF65-F5344CB8AC3E}">
        <p14:creationId xmlns:p14="http://schemas.microsoft.com/office/powerpoint/2010/main" val="387359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Terry – explain – Terry and Gayle do Icebreaker and fun</a:t>
            </a:r>
          </a:p>
        </p:txBody>
      </p:sp>
      <p:sp>
        <p:nvSpPr>
          <p:cNvPr id="4" name="Slide Number Placeholder 3"/>
          <p:cNvSpPr>
            <a:spLocks noGrp="1"/>
          </p:cNvSpPr>
          <p:nvPr>
            <p:ph type="sldNum" sz="quarter" idx="10"/>
          </p:nvPr>
        </p:nvSpPr>
        <p:spPr/>
        <p:txBody>
          <a:bodyPr/>
          <a:lstStyle/>
          <a:p>
            <a:fld id="{D3B7B788-EBF5-4579-BE88-417B89A129CA}" type="slidenum">
              <a:rPr lang="en-US" smtClean="0"/>
              <a:t>2</a:t>
            </a:fld>
            <a:endParaRPr lang="en-US" dirty="0"/>
          </a:p>
        </p:txBody>
      </p:sp>
    </p:spTree>
    <p:extLst>
      <p:ext uri="{BB962C8B-B14F-4D97-AF65-F5344CB8AC3E}">
        <p14:creationId xmlns:p14="http://schemas.microsoft.com/office/powerpoint/2010/main" val="2878911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Terry</a:t>
            </a:r>
          </a:p>
        </p:txBody>
      </p:sp>
      <p:sp>
        <p:nvSpPr>
          <p:cNvPr id="4" name="Slide Number Placeholder 3"/>
          <p:cNvSpPr>
            <a:spLocks noGrp="1"/>
          </p:cNvSpPr>
          <p:nvPr>
            <p:ph type="sldNum" sz="quarter" idx="10"/>
          </p:nvPr>
        </p:nvSpPr>
        <p:spPr/>
        <p:txBody>
          <a:bodyPr/>
          <a:lstStyle/>
          <a:p>
            <a:fld id="{D3B7B788-EBF5-4579-BE88-417B89A129CA}" type="slidenum">
              <a:rPr lang="en-US" smtClean="0"/>
              <a:t>20</a:t>
            </a:fld>
            <a:endParaRPr lang="en-US" dirty="0"/>
          </a:p>
        </p:txBody>
      </p:sp>
    </p:spTree>
    <p:extLst>
      <p:ext uri="{BB962C8B-B14F-4D97-AF65-F5344CB8AC3E}">
        <p14:creationId xmlns:p14="http://schemas.microsoft.com/office/powerpoint/2010/main" val="2778094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Sophie - These were the questions provided to the Career Services Coordinators, Academic Advisors, Office of the Registrar, and Internship Coordinators (for the Sophomore and Junior event)</a:t>
            </a:r>
          </a:p>
        </p:txBody>
      </p:sp>
      <p:sp>
        <p:nvSpPr>
          <p:cNvPr id="4" name="Slide Number Placeholder 3"/>
          <p:cNvSpPr>
            <a:spLocks noGrp="1"/>
          </p:cNvSpPr>
          <p:nvPr>
            <p:ph type="sldNum" sz="quarter" idx="10"/>
          </p:nvPr>
        </p:nvSpPr>
        <p:spPr/>
        <p:txBody>
          <a:bodyPr/>
          <a:lstStyle/>
          <a:p>
            <a:fld id="{D3B7B788-EBF5-4579-BE88-417B89A129CA}" type="slidenum">
              <a:rPr lang="en-US" smtClean="0"/>
              <a:t>21</a:t>
            </a:fld>
            <a:endParaRPr lang="en-US" dirty="0"/>
          </a:p>
        </p:txBody>
      </p:sp>
    </p:spTree>
    <p:extLst>
      <p:ext uri="{BB962C8B-B14F-4D97-AF65-F5344CB8AC3E}">
        <p14:creationId xmlns:p14="http://schemas.microsoft.com/office/powerpoint/2010/main" val="2138998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Sophie – each office was very happy to meet with over 50 students in a 4-hour period.</a:t>
            </a:r>
          </a:p>
        </p:txBody>
      </p:sp>
      <p:sp>
        <p:nvSpPr>
          <p:cNvPr id="4" name="Slide Number Placeholder 3"/>
          <p:cNvSpPr>
            <a:spLocks noGrp="1"/>
          </p:cNvSpPr>
          <p:nvPr>
            <p:ph type="sldNum" sz="quarter" idx="10"/>
          </p:nvPr>
        </p:nvSpPr>
        <p:spPr/>
        <p:txBody>
          <a:bodyPr/>
          <a:lstStyle/>
          <a:p>
            <a:fld id="{D3B7B788-EBF5-4579-BE88-417B89A129CA}" type="slidenum">
              <a:rPr lang="en-US" smtClean="0"/>
              <a:t>22</a:t>
            </a:fld>
            <a:endParaRPr lang="en-US" dirty="0"/>
          </a:p>
        </p:txBody>
      </p:sp>
    </p:spTree>
    <p:extLst>
      <p:ext uri="{BB962C8B-B14F-4D97-AF65-F5344CB8AC3E}">
        <p14:creationId xmlns:p14="http://schemas.microsoft.com/office/powerpoint/2010/main" val="63579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Sophie - Ironed out discrepancies in DPR and finalized degree requirements.</a:t>
            </a:r>
          </a:p>
        </p:txBody>
      </p:sp>
      <p:sp>
        <p:nvSpPr>
          <p:cNvPr id="4" name="Slide Number Placeholder 3"/>
          <p:cNvSpPr>
            <a:spLocks noGrp="1"/>
          </p:cNvSpPr>
          <p:nvPr>
            <p:ph type="sldNum" sz="quarter" idx="10"/>
          </p:nvPr>
        </p:nvSpPr>
        <p:spPr/>
        <p:txBody>
          <a:bodyPr/>
          <a:lstStyle/>
          <a:p>
            <a:fld id="{D3B7B788-EBF5-4579-BE88-417B89A129CA}" type="slidenum">
              <a:rPr lang="en-US" smtClean="0"/>
              <a:t>23</a:t>
            </a:fld>
            <a:endParaRPr lang="en-US" dirty="0"/>
          </a:p>
        </p:txBody>
      </p:sp>
    </p:spTree>
    <p:extLst>
      <p:ext uri="{BB962C8B-B14F-4D97-AF65-F5344CB8AC3E}">
        <p14:creationId xmlns:p14="http://schemas.microsoft.com/office/powerpoint/2010/main" val="1885604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Sophie - They answered many questions which saved a lot of time and effort of students asking closer to Commencement.</a:t>
            </a:r>
          </a:p>
        </p:txBody>
      </p:sp>
      <p:sp>
        <p:nvSpPr>
          <p:cNvPr id="4" name="Slide Number Placeholder 3"/>
          <p:cNvSpPr>
            <a:spLocks noGrp="1"/>
          </p:cNvSpPr>
          <p:nvPr>
            <p:ph type="sldNum" sz="quarter" idx="10"/>
          </p:nvPr>
        </p:nvSpPr>
        <p:spPr/>
        <p:txBody>
          <a:bodyPr/>
          <a:lstStyle/>
          <a:p>
            <a:fld id="{D3B7B788-EBF5-4579-BE88-417B89A129CA}" type="slidenum">
              <a:rPr lang="en-US" smtClean="0"/>
              <a:t>24</a:t>
            </a:fld>
            <a:endParaRPr lang="en-US" dirty="0"/>
          </a:p>
        </p:txBody>
      </p:sp>
    </p:spTree>
    <p:extLst>
      <p:ext uri="{BB962C8B-B14F-4D97-AF65-F5344CB8AC3E}">
        <p14:creationId xmlns:p14="http://schemas.microsoft.com/office/powerpoint/2010/main" val="2351800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Gayle – internship coordinators from different majors; students were waiting in line before Noon to be able to talk to internship coordinators.</a:t>
            </a:r>
          </a:p>
        </p:txBody>
      </p:sp>
      <p:sp>
        <p:nvSpPr>
          <p:cNvPr id="4" name="Slide Number Placeholder 3"/>
          <p:cNvSpPr>
            <a:spLocks noGrp="1"/>
          </p:cNvSpPr>
          <p:nvPr>
            <p:ph type="sldNum" sz="quarter" idx="10"/>
          </p:nvPr>
        </p:nvSpPr>
        <p:spPr/>
        <p:txBody>
          <a:bodyPr/>
          <a:lstStyle/>
          <a:p>
            <a:fld id="{D3B7B788-EBF5-4579-BE88-417B89A129CA}" type="slidenum">
              <a:rPr lang="en-US" smtClean="0"/>
              <a:t>25</a:t>
            </a:fld>
            <a:endParaRPr lang="en-US" dirty="0"/>
          </a:p>
        </p:txBody>
      </p:sp>
    </p:spTree>
    <p:extLst>
      <p:ext uri="{BB962C8B-B14F-4D97-AF65-F5344CB8AC3E}">
        <p14:creationId xmlns:p14="http://schemas.microsoft.com/office/powerpoint/2010/main" val="4081112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Gayle</a:t>
            </a:r>
          </a:p>
        </p:txBody>
      </p:sp>
      <p:sp>
        <p:nvSpPr>
          <p:cNvPr id="4" name="Slide Number Placeholder 3"/>
          <p:cNvSpPr>
            <a:spLocks noGrp="1"/>
          </p:cNvSpPr>
          <p:nvPr>
            <p:ph type="sldNum" sz="quarter" idx="10"/>
          </p:nvPr>
        </p:nvSpPr>
        <p:spPr/>
        <p:txBody>
          <a:bodyPr/>
          <a:lstStyle/>
          <a:p>
            <a:fld id="{D3B7B788-EBF5-4579-BE88-417B89A129CA}" type="slidenum">
              <a:rPr lang="en-US" smtClean="0"/>
              <a:t>26</a:t>
            </a:fld>
            <a:endParaRPr lang="en-US" dirty="0"/>
          </a:p>
        </p:txBody>
      </p:sp>
    </p:spTree>
    <p:extLst>
      <p:ext uri="{BB962C8B-B14F-4D97-AF65-F5344CB8AC3E}">
        <p14:creationId xmlns:p14="http://schemas.microsoft.com/office/powerpoint/2010/main" val="2680221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Gayle</a:t>
            </a:r>
          </a:p>
        </p:txBody>
      </p:sp>
      <p:sp>
        <p:nvSpPr>
          <p:cNvPr id="4" name="Slide Number Placeholder 3"/>
          <p:cNvSpPr>
            <a:spLocks noGrp="1"/>
          </p:cNvSpPr>
          <p:nvPr>
            <p:ph type="sldNum" sz="quarter" idx="10"/>
          </p:nvPr>
        </p:nvSpPr>
        <p:spPr/>
        <p:txBody>
          <a:bodyPr/>
          <a:lstStyle/>
          <a:p>
            <a:fld id="{D3B7B788-EBF5-4579-BE88-417B89A129CA}" type="slidenum">
              <a:rPr lang="en-US" smtClean="0"/>
              <a:t>27</a:t>
            </a:fld>
            <a:endParaRPr lang="en-US" dirty="0"/>
          </a:p>
        </p:txBody>
      </p:sp>
    </p:spTree>
    <p:extLst>
      <p:ext uri="{BB962C8B-B14F-4D97-AF65-F5344CB8AC3E}">
        <p14:creationId xmlns:p14="http://schemas.microsoft.com/office/powerpoint/2010/main" val="4213420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 - Great results – focusing on their major and on their future.</a:t>
            </a:r>
          </a:p>
        </p:txBody>
      </p:sp>
      <p:sp>
        <p:nvSpPr>
          <p:cNvPr id="4" name="Slide Number Placeholder 3"/>
          <p:cNvSpPr>
            <a:spLocks noGrp="1"/>
          </p:cNvSpPr>
          <p:nvPr>
            <p:ph type="sldNum" sz="quarter" idx="10"/>
          </p:nvPr>
        </p:nvSpPr>
        <p:spPr/>
        <p:txBody>
          <a:bodyPr/>
          <a:lstStyle/>
          <a:p>
            <a:fld id="{D3B7B788-EBF5-4579-BE88-417B89A129CA}" type="slidenum">
              <a:rPr lang="en-US" smtClean="0"/>
              <a:t>28</a:t>
            </a:fld>
            <a:endParaRPr lang="en-US" dirty="0"/>
          </a:p>
        </p:txBody>
      </p:sp>
    </p:spTree>
    <p:extLst>
      <p:ext uri="{BB962C8B-B14F-4D97-AF65-F5344CB8AC3E}">
        <p14:creationId xmlns:p14="http://schemas.microsoft.com/office/powerpoint/2010/main" val="2499378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a:t>
            </a:r>
          </a:p>
        </p:txBody>
      </p:sp>
      <p:sp>
        <p:nvSpPr>
          <p:cNvPr id="4" name="Slide Number Placeholder 3"/>
          <p:cNvSpPr>
            <a:spLocks noGrp="1"/>
          </p:cNvSpPr>
          <p:nvPr>
            <p:ph type="sldNum" sz="quarter" idx="10"/>
          </p:nvPr>
        </p:nvSpPr>
        <p:spPr/>
        <p:txBody>
          <a:bodyPr/>
          <a:lstStyle/>
          <a:p>
            <a:fld id="{D3B7B788-EBF5-4579-BE88-417B89A129CA}" type="slidenum">
              <a:rPr lang="en-US" smtClean="0"/>
              <a:t>29</a:t>
            </a:fld>
            <a:endParaRPr lang="en-US" dirty="0"/>
          </a:p>
        </p:txBody>
      </p:sp>
    </p:spTree>
    <p:extLst>
      <p:ext uri="{BB962C8B-B14F-4D97-AF65-F5344CB8AC3E}">
        <p14:creationId xmlns:p14="http://schemas.microsoft.com/office/powerpoint/2010/main" val="2772389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Sophie - Short introduction on the purpose of this session</a:t>
            </a:r>
          </a:p>
        </p:txBody>
      </p:sp>
      <p:sp>
        <p:nvSpPr>
          <p:cNvPr id="4" name="Slide Number Placeholder 3"/>
          <p:cNvSpPr>
            <a:spLocks noGrp="1"/>
          </p:cNvSpPr>
          <p:nvPr>
            <p:ph type="sldNum" sz="quarter" idx="10"/>
          </p:nvPr>
        </p:nvSpPr>
        <p:spPr/>
        <p:txBody>
          <a:bodyPr/>
          <a:lstStyle/>
          <a:p>
            <a:fld id="{D3B7B788-EBF5-4579-BE88-417B89A129CA}" type="slidenum">
              <a:rPr lang="en-US" smtClean="0"/>
              <a:t>3</a:t>
            </a:fld>
            <a:endParaRPr lang="en-US" dirty="0"/>
          </a:p>
        </p:txBody>
      </p:sp>
    </p:spTree>
    <p:extLst>
      <p:ext uri="{BB962C8B-B14F-4D97-AF65-F5344CB8AC3E}">
        <p14:creationId xmlns:p14="http://schemas.microsoft.com/office/powerpoint/2010/main" val="3205254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 - Again, met with over 50 students in 4 hours; loved the focus on opportunity.</a:t>
            </a:r>
          </a:p>
        </p:txBody>
      </p:sp>
      <p:sp>
        <p:nvSpPr>
          <p:cNvPr id="4" name="Slide Number Placeholder 3"/>
          <p:cNvSpPr>
            <a:spLocks noGrp="1"/>
          </p:cNvSpPr>
          <p:nvPr>
            <p:ph type="sldNum" sz="quarter" idx="10"/>
          </p:nvPr>
        </p:nvSpPr>
        <p:spPr/>
        <p:txBody>
          <a:bodyPr/>
          <a:lstStyle/>
          <a:p>
            <a:fld id="{D3B7B788-EBF5-4579-BE88-417B89A129CA}" type="slidenum">
              <a:rPr lang="en-US" smtClean="0"/>
              <a:t>30</a:t>
            </a:fld>
            <a:endParaRPr lang="en-US" dirty="0"/>
          </a:p>
        </p:txBody>
      </p:sp>
    </p:spTree>
    <p:extLst>
      <p:ext uri="{BB962C8B-B14F-4D97-AF65-F5344CB8AC3E}">
        <p14:creationId xmlns:p14="http://schemas.microsoft.com/office/powerpoint/2010/main" val="2875207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a:t>
            </a:r>
          </a:p>
        </p:txBody>
      </p:sp>
      <p:sp>
        <p:nvSpPr>
          <p:cNvPr id="4" name="Slide Number Placeholder 3"/>
          <p:cNvSpPr>
            <a:spLocks noGrp="1"/>
          </p:cNvSpPr>
          <p:nvPr>
            <p:ph type="sldNum" sz="quarter" idx="10"/>
          </p:nvPr>
        </p:nvSpPr>
        <p:spPr/>
        <p:txBody>
          <a:bodyPr/>
          <a:lstStyle/>
          <a:p>
            <a:fld id="{D3B7B788-EBF5-4579-BE88-417B89A129CA}" type="slidenum">
              <a:rPr lang="en-US" smtClean="0"/>
              <a:t>31</a:t>
            </a:fld>
            <a:endParaRPr lang="en-US" dirty="0"/>
          </a:p>
        </p:txBody>
      </p:sp>
    </p:spTree>
    <p:extLst>
      <p:ext uri="{BB962C8B-B14F-4D97-AF65-F5344CB8AC3E}">
        <p14:creationId xmlns:p14="http://schemas.microsoft.com/office/powerpoint/2010/main" val="3554921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Sophie</a:t>
            </a:r>
          </a:p>
        </p:txBody>
      </p:sp>
      <p:sp>
        <p:nvSpPr>
          <p:cNvPr id="4" name="Slide Number Placeholder 3"/>
          <p:cNvSpPr>
            <a:spLocks noGrp="1"/>
          </p:cNvSpPr>
          <p:nvPr>
            <p:ph type="sldNum" sz="quarter" idx="10"/>
          </p:nvPr>
        </p:nvSpPr>
        <p:spPr/>
        <p:txBody>
          <a:bodyPr/>
          <a:lstStyle/>
          <a:p>
            <a:fld id="{D3B7B788-EBF5-4579-BE88-417B89A129CA}" type="slidenum">
              <a:rPr lang="en-US" smtClean="0"/>
              <a:t>32</a:t>
            </a:fld>
            <a:endParaRPr lang="en-US" dirty="0"/>
          </a:p>
        </p:txBody>
      </p:sp>
    </p:spTree>
    <p:extLst>
      <p:ext uri="{BB962C8B-B14F-4D97-AF65-F5344CB8AC3E}">
        <p14:creationId xmlns:p14="http://schemas.microsoft.com/office/powerpoint/2010/main" val="1231189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B7B788-EBF5-4579-BE88-417B89A129CA}" type="slidenum">
              <a:rPr lang="en-US" smtClean="0"/>
              <a:t>33</a:t>
            </a:fld>
            <a:endParaRPr lang="en-US" dirty="0"/>
          </a:p>
        </p:txBody>
      </p:sp>
    </p:spTree>
    <p:extLst>
      <p:ext uri="{BB962C8B-B14F-4D97-AF65-F5344CB8AC3E}">
        <p14:creationId xmlns:p14="http://schemas.microsoft.com/office/powerpoint/2010/main" val="2860409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Sophie will give explanation of need – we are just looking to improve student awareness of the graduation process and job search after graduation.</a:t>
            </a:r>
          </a:p>
        </p:txBody>
      </p:sp>
      <p:sp>
        <p:nvSpPr>
          <p:cNvPr id="4" name="Slide Number Placeholder 3"/>
          <p:cNvSpPr>
            <a:spLocks noGrp="1"/>
          </p:cNvSpPr>
          <p:nvPr>
            <p:ph type="sldNum" sz="quarter" idx="10"/>
          </p:nvPr>
        </p:nvSpPr>
        <p:spPr/>
        <p:txBody>
          <a:bodyPr/>
          <a:lstStyle/>
          <a:p>
            <a:fld id="{D3B7B788-EBF5-4579-BE88-417B89A129CA}" type="slidenum">
              <a:rPr lang="en-US" smtClean="0"/>
              <a:t>4</a:t>
            </a:fld>
            <a:endParaRPr lang="en-US" dirty="0"/>
          </a:p>
        </p:txBody>
      </p:sp>
    </p:spTree>
    <p:extLst>
      <p:ext uri="{BB962C8B-B14F-4D97-AF65-F5344CB8AC3E}">
        <p14:creationId xmlns:p14="http://schemas.microsoft.com/office/powerpoint/2010/main" val="1980928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 – brief background of how this got started</a:t>
            </a:r>
          </a:p>
        </p:txBody>
      </p:sp>
      <p:sp>
        <p:nvSpPr>
          <p:cNvPr id="4" name="Slide Number Placeholder 3"/>
          <p:cNvSpPr>
            <a:spLocks noGrp="1"/>
          </p:cNvSpPr>
          <p:nvPr>
            <p:ph type="sldNum" sz="quarter" idx="10"/>
          </p:nvPr>
        </p:nvSpPr>
        <p:spPr/>
        <p:txBody>
          <a:bodyPr/>
          <a:lstStyle/>
          <a:p>
            <a:fld id="{D3B7B788-EBF5-4579-BE88-417B89A129CA}" type="slidenum">
              <a:rPr lang="en-US" smtClean="0"/>
              <a:t>5</a:t>
            </a:fld>
            <a:endParaRPr lang="en-US" dirty="0"/>
          </a:p>
        </p:txBody>
      </p:sp>
    </p:spTree>
    <p:extLst>
      <p:ext uri="{BB962C8B-B14F-4D97-AF65-F5344CB8AC3E}">
        <p14:creationId xmlns:p14="http://schemas.microsoft.com/office/powerpoint/2010/main" val="350809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 - This is the “case study” of these two events – the Get Ready for Grad Fair has been held for 2 semesters.</a:t>
            </a:r>
          </a:p>
        </p:txBody>
      </p:sp>
      <p:sp>
        <p:nvSpPr>
          <p:cNvPr id="4" name="Slide Number Placeholder 3"/>
          <p:cNvSpPr>
            <a:spLocks noGrp="1"/>
          </p:cNvSpPr>
          <p:nvPr>
            <p:ph type="sldNum" sz="quarter" idx="10"/>
          </p:nvPr>
        </p:nvSpPr>
        <p:spPr/>
        <p:txBody>
          <a:bodyPr/>
          <a:lstStyle/>
          <a:p>
            <a:fld id="{D3B7B788-EBF5-4579-BE88-417B89A129CA}" type="slidenum">
              <a:rPr lang="en-US" smtClean="0"/>
              <a:t>6</a:t>
            </a:fld>
            <a:endParaRPr lang="en-US" dirty="0"/>
          </a:p>
        </p:txBody>
      </p:sp>
    </p:spTree>
    <p:extLst>
      <p:ext uri="{BB962C8B-B14F-4D97-AF65-F5344CB8AC3E}">
        <p14:creationId xmlns:p14="http://schemas.microsoft.com/office/powerpoint/2010/main" val="11759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a:t>
            </a:r>
          </a:p>
        </p:txBody>
      </p:sp>
      <p:sp>
        <p:nvSpPr>
          <p:cNvPr id="4" name="Slide Number Placeholder 3"/>
          <p:cNvSpPr>
            <a:spLocks noGrp="1"/>
          </p:cNvSpPr>
          <p:nvPr>
            <p:ph type="sldNum" sz="quarter" idx="10"/>
          </p:nvPr>
        </p:nvSpPr>
        <p:spPr/>
        <p:txBody>
          <a:bodyPr/>
          <a:lstStyle/>
          <a:p>
            <a:fld id="{D3B7B788-EBF5-4579-BE88-417B89A129CA}" type="slidenum">
              <a:rPr lang="en-US" smtClean="0"/>
              <a:t>7</a:t>
            </a:fld>
            <a:endParaRPr lang="en-US" dirty="0"/>
          </a:p>
        </p:txBody>
      </p:sp>
    </p:spTree>
    <p:extLst>
      <p:ext uri="{BB962C8B-B14F-4D97-AF65-F5344CB8AC3E}">
        <p14:creationId xmlns:p14="http://schemas.microsoft.com/office/powerpoint/2010/main" val="2218662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Terry - Overview of the Process in Developing the Events</a:t>
            </a:r>
          </a:p>
        </p:txBody>
      </p:sp>
      <p:sp>
        <p:nvSpPr>
          <p:cNvPr id="4" name="Slide Number Placeholder 3"/>
          <p:cNvSpPr>
            <a:spLocks noGrp="1"/>
          </p:cNvSpPr>
          <p:nvPr>
            <p:ph type="sldNum" sz="quarter" idx="10"/>
          </p:nvPr>
        </p:nvSpPr>
        <p:spPr/>
        <p:txBody>
          <a:bodyPr/>
          <a:lstStyle/>
          <a:p>
            <a:fld id="{D3B7B788-EBF5-4579-BE88-417B89A129CA}" type="slidenum">
              <a:rPr lang="en-US" smtClean="0"/>
              <a:t>8</a:t>
            </a:fld>
            <a:endParaRPr lang="en-US" dirty="0"/>
          </a:p>
        </p:txBody>
      </p:sp>
    </p:spTree>
    <p:extLst>
      <p:ext uri="{BB962C8B-B14F-4D97-AF65-F5344CB8AC3E}">
        <p14:creationId xmlns:p14="http://schemas.microsoft.com/office/powerpoint/2010/main" val="236949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Terry</a:t>
            </a:r>
          </a:p>
        </p:txBody>
      </p:sp>
      <p:sp>
        <p:nvSpPr>
          <p:cNvPr id="4" name="Slide Number Placeholder 3"/>
          <p:cNvSpPr>
            <a:spLocks noGrp="1"/>
          </p:cNvSpPr>
          <p:nvPr>
            <p:ph type="sldNum" sz="quarter" idx="10"/>
          </p:nvPr>
        </p:nvSpPr>
        <p:spPr/>
        <p:txBody>
          <a:bodyPr/>
          <a:lstStyle/>
          <a:p>
            <a:fld id="{D3B7B788-EBF5-4579-BE88-417B89A129CA}" type="slidenum">
              <a:rPr lang="en-US" smtClean="0"/>
              <a:t>9</a:t>
            </a:fld>
            <a:endParaRPr lang="en-US" dirty="0"/>
          </a:p>
        </p:txBody>
      </p:sp>
    </p:spTree>
    <p:extLst>
      <p:ext uri="{BB962C8B-B14F-4D97-AF65-F5344CB8AC3E}">
        <p14:creationId xmlns:p14="http://schemas.microsoft.com/office/powerpoint/2010/main" val="627426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7314CD3-B2C3-D44E-AB73-D4BF4A678D51}" type="datetimeFigureOut">
              <a:rPr lang="en-US" smtClean="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25AEED-60AD-1E4E-8ECF-2166D8FEEAF0}" type="slidenum">
              <a:rPr lang="en-US" smtClean="0"/>
              <a:t>‹#›</a:t>
            </a:fld>
            <a:endParaRPr lang="en-US" dirty="0"/>
          </a:p>
        </p:txBody>
      </p:sp>
    </p:spTree>
    <p:extLst>
      <p:ext uri="{BB962C8B-B14F-4D97-AF65-F5344CB8AC3E}">
        <p14:creationId xmlns:p14="http://schemas.microsoft.com/office/powerpoint/2010/main" val="1336767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314CD3-B2C3-D44E-AB73-D4BF4A678D51}" type="datetimeFigureOut">
              <a:rPr lang="en-US" smtClean="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25AEED-60AD-1E4E-8ECF-2166D8FEEAF0}" type="slidenum">
              <a:rPr lang="en-US" smtClean="0"/>
              <a:t>‹#›</a:t>
            </a:fld>
            <a:endParaRPr lang="en-US" dirty="0"/>
          </a:p>
        </p:txBody>
      </p:sp>
    </p:spTree>
    <p:extLst>
      <p:ext uri="{BB962C8B-B14F-4D97-AF65-F5344CB8AC3E}">
        <p14:creationId xmlns:p14="http://schemas.microsoft.com/office/powerpoint/2010/main" val="79639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975" y="311150"/>
            <a:ext cx="2262188" cy="66325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9" y="311150"/>
            <a:ext cx="6637337" cy="66325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314CD3-B2C3-D44E-AB73-D4BF4A678D51}" type="datetimeFigureOut">
              <a:rPr lang="en-US" smtClean="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25AEED-60AD-1E4E-8ECF-2166D8FEEAF0}" type="slidenum">
              <a:rPr lang="en-US" smtClean="0"/>
              <a:t>‹#›</a:t>
            </a:fld>
            <a:endParaRPr lang="en-US" dirty="0"/>
          </a:p>
        </p:txBody>
      </p:sp>
    </p:spTree>
    <p:extLst>
      <p:ext uri="{BB962C8B-B14F-4D97-AF65-F5344CB8AC3E}">
        <p14:creationId xmlns:p14="http://schemas.microsoft.com/office/powerpoint/2010/main" val="1609484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314CD3-B2C3-D44E-AB73-D4BF4A678D51}" type="datetimeFigureOut">
              <a:rPr lang="en-US" smtClean="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25AEED-60AD-1E4E-8ECF-2166D8FEEAF0}" type="slidenum">
              <a:rPr lang="en-US" smtClean="0"/>
              <a:t>‹#›</a:t>
            </a:fld>
            <a:endParaRPr lang="en-US" dirty="0"/>
          </a:p>
        </p:txBody>
      </p:sp>
    </p:spTree>
    <p:extLst>
      <p:ext uri="{BB962C8B-B14F-4D97-AF65-F5344CB8AC3E}">
        <p14:creationId xmlns:p14="http://schemas.microsoft.com/office/powerpoint/2010/main" val="3456283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46" indent="0">
              <a:buNone/>
              <a:defRPr sz="1800">
                <a:solidFill>
                  <a:schemeClr val="tx1">
                    <a:tint val="75000"/>
                  </a:schemeClr>
                </a:solidFill>
              </a:defRPr>
            </a:lvl2pPr>
            <a:lvl3pPr marL="914293" indent="0">
              <a:buNone/>
              <a:defRPr sz="1600">
                <a:solidFill>
                  <a:schemeClr val="tx1">
                    <a:tint val="75000"/>
                  </a:schemeClr>
                </a:solidFill>
              </a:defRPr>
            </a:lvl3pPr>
            <a:lvl4pPr marL="1371440" indent="0">
              <a:buNone/>
              <a:defRPr sz="1400">
                <a:solidFill>
                  <a:schemeClr val="tx1">
                    <a:tint val="75000"/>
                  </a:schemeClr>
                </a:solidFill>
              </a:defRPr>
            </a:lvl4pPr>
            <a:lvl5pPr marL="1828586" indent="0">
              <a:buNone/>
              <a:defRPr sz="1400">
                <a:solidFill>
                  <a:schemeClr val="tx1">
                    <a:tint val="75000"/>
                  </a:schemeClr>
                </a:solidFill>
              </a:defRPr>
            </a:lvl5pPr>
            <a:lvl6pPr marL="2285733" indent="0">
              <a:buNone/>
              <a:defRPr sz="1400">
                <a:solidFill>
                  <a:schemeClr val="tx1">
                    <a:tint val="75000"/>
                  </a:schemeClr>
                </a:solidFill>
              </a:defRPr>
            </a:lvl6pPr>
            <a:lvl7pPr marL="2742879" indent="0">
              <a:buNone/>
              <a:defRPr sz="1400">
                <a:solidFill>
                  <a:schemeClr val="tx1">
                    <a:tint val="75000"/>
                  </a:schemeClr>
                </a:solidFill>
              </a:defRPr>
            </a:lvl7pPr>
            <a:lvl8pPr marL="3200026" indent="0">
              <a:buNone/>
              <a:defRPr sz="1400">
                <a:solidFill>
                  <a:schemeClr val="tx1">
                    <a:tint val="75000"/>
                  </a:schemeClr>
                </a:solidFill>
              </a:defRPr>
            </a:lvl8pPr>
            <a:lvl9pPr marL="365717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314CD3-B2C3-D44E-AB73-D4BF4A678D51}" type="datetimeFigureOut">
              <a:rPr lang="en-US" smtClean="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25AEED-60AD-1E4E-8ECF-2166D8FEEAF0}" type="slidenum">
              <a:rPr lang="en-US" smtClean="0"/>
              <a:t>‹#›</a:t>
            </a:fld>
            <a:endParaRPr lang="en-US" dirty="0"/>
          </a:p>
        </p:txBody>
      </p:sp>
    </p:spTree>
    <p:extLst>
      <p:ext uri="{BB962C8B-B14F-4D97-AF65-F5344CB8AC3E}">
        <p14:creationId xmlns:p14="http://schemas.microsoft.com/office/powerpoint/2010/main" val="295550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812925"/>
            <a:ext cx="4449762" cy="5130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1" y="1812925"/>
            <a:ext cx="4449763" cy="5130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314CD3-B2C3-D44E-AB73-D4BF4A678D51}" type="datetimeFigureOut">
              <a:rPr lang="en-US" smtClean="0"/>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25AEED-60AD-1E4E-8ECF-2166D8FEEAF0}" type="slidenum">
              <a:rPr lang="en-US" smtClean="0"/>
              <a:t>‹#›</a:t>
            </a:fld>
            <a:endParaRPr lang="en-US" dirty="0"/>
          </a:p>
        </p:txBody>
      </p:sp>
    </p:spTree>
    <p:extLst>
      <p:ext uri="{BB962C8B-B14F-4D97-AF65-F5344CB8AC3E}">
        <p14:creationId xmlns:p14="http://schemas.microsoft.com/office/powerpoint/2010/main" val="3572963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314CD3-B2C3-D44E-AB73-D4BF4A678D51}" type="datetimeFigureOut">
              <a:rPr lang="en-US" smtClean="0"/>
              <a:t>5/7/2019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525AEED-60AD-1E4E-8ECF-2166D8FEEAF0}" type="slidenum">
              <a:rPr lang="en-US" smtClean="0"/>
              <a:t>‹#›</a:t>
            </a:fld>
            <a:endParaRPr lang="en-US" dirty="0"/>
          </a:p>
        </p:txBody>
      </p:sp>
    </p:spTree>
    <p:extLst>
      <p:ext uri="{BB962C8B-B14F-4D97-AF65-F5344CB8AC3E}">
        <p14:creationId xmlns:p14="http://schemas.microsoft.com/office/powerpoint/2010/main" val="2429421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314CD3-B2C3-D44E-AB73-D4BF4A678D51}" type="datetimeFigureOut">
              <a:rPr lang="en-US" smtClean="0"/>
              <a:t>5/7/2019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525AEED-60AD-1E4E-8ECF-2166D8FEEAF0}" type="slidenum">
              <a:rPr lang="en-US" smtClean="0"/>
              <a:t>‹#›</a:t>
            </a:fld>
            <a:endParaRPr lang="en-US" dirty="0"/>
          </a:p>
        </p:txBody>
      </p:sp>
    </p:spTree>
    <p:extLst>
      <p:ext uri="{BB962C8B-B14F-4D97-AF65-F5344CB8AC3E}">
        <p14:creationId xmlns:p14="http://schemas.microsoft.com/office/powerpoint/2010/main" val="4136777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314CD3-B2C3-D44E-AB73-D4BF4A678D51}" type="datetimeFigureOut">
              <a:rPr lang="en-US" smtClean="0"/>
              <a:t>5/7/2019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525AEED-60AD-1E4E-8ECF-2166D8FEEAF0}" type="slidenum">
              <a:rPr lang="en-US" smtClean="0"/>
              <a:t>‹#›</a:t>
            </a:fld>
            <a:endParaRPr lang="en-US" dirty="0"/>
          </a:p>
        </p:txBody>
      </p:sp>
    </p:spTree>
    <p:extLst>
      <p:ext uri="{BB962C8B-B14F-4D97-AF65-F5344CB8AC3E}">
        <p14:creationId xmlns:p14="http://schemas.microsoft.com/office/powerpoint/2010/main" val="3727617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0"/>
            <a:ext cx="3008313" cy="4691063"/>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314CD3-B2C3-D44E-AB73-D4BF4A678D51}" type="datetimeFigureOut">
              <a:rPr lang="en-US" smtClean="0"/>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25AEED-60AD-1E4E-8ECF-2166D8FEEAF0}" type="slidenum">
              <a:rPr lang="en-US" smtClean="0"/>
              <a:t>‹#›</a:t>
            </a:fld>
            <a:endParaRPr lang="en-US" dirty="0"/>
          </a:p>
        </p:txBody>
      </p:sp>
    </p:spTree>
    <p:extLst>
      <p:ext uri="{BB962C8B-B14F-4D97-AF65-F5344CB8AC3E}">
        <p14:creationId xmlns:p14="http://schemas.microsoft.com/office/powerpoint/2010/main" val="2098451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46" indent="0">
              <a:buNone/>
              <a:defRPr sz="2800"/>
            </a:lvl2pPr>
            <a:lvl3pPr marL="914293" indent="0">
              <a:buNone/>
              <a:defRPr sz="2400"/>
            </a:lvl3pPr>
            <a:lvl4pPr marL="1371440" indent="0">
              <a:buNone/>
              <a:defRPr sz="2000"/>
            </a:lvl4pPr>
            <a:lvl5pPr marL="1828586" indent="0">
              <a:buNone/>
              <a:defRPr sz="2000"/>
            </a:lvl5pPr>
            <a:lvl6pPr marL="2285733" indent="0">
              <a:buNone/>
              <a:defRPr sz="2000"/>
            </a:lvl6pPr>
            <a:lvl7pPr marL="2742879" indent="0">
              <a:buNone/>
              <a:defRPr sz="2000"/>
            </a:lvl7pPr>
            <a:lvl8pPr marL="3200026" indent="0">
              <a:buNone/>
              <a:defRPr sz="2000"/>
            </a:lvl8pPr>
            <a:lvl9pPr marL="3657172"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314CD3-B2C3-D44E-AB73-D4BF4A678D51}" type="datetimeFigureOut">
              <a:rPr lang="en-US" smtClean="0"/>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25AEED-60AD-1E4E-8ECF-2166D8FEEAF0}" type="slidenum">
              <a:rPr lang="en-US" smtClean="0"/>
              <a:t>‹#›</a:t>
            </a:fld>
            <a:endParaRPr lang="en-US" dirty="0"/>
          </a:p>
        </p:txBody>
      </p:sp>
    </p:spTree>
    <p:extLst>
      <p:ext uri="{BB962C8B-B14F-4D97-AF65-F5344CB8AC3E}">
        <p14:creationId xmlns:p14="http://schemas.microsoft.com/office/powerpoint/2010/main" val="116201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29" tIns="45714" rIns="91429" bIns="45714"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29" tIns="45714" rIns="91429" bIns="457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29" tIns="45714" rIns="91429" bIns="45714" rtlCol="0" anchor="ctr"/>
          <a:lstStyle>
            <a:lvl1pPr algn="l">
              <a:defRPr sz="1200">
                <a:solidFill>
                  <a:schemeClr val="tx1">
                    <a:tint val="75000"/>
                  </a:schemeClr>
                </a:solidFill>
              </a:defRPr>
            </a:lvl1pPr>
          </a:lstStyle>
          <a:p>
            <a:fld id="{B7314CD3-B2C3-D44E-AB73-D4BF4A678D51}" type="datetimeFigureOut">
              <a:rPr lang="en-US" smtClean="0"/>
              <a:t>5/7/2019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29" tIns="45714" rIns="91429" bIns="45714"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29" tIns="45714" rIns="91429" bIns="45714" rtlCol="0" anchor="ctr"/>
          <a:lstStyle>
            <a:lvl1pPr algn="r">
              <a:defRPr sz="1200">
                <a:solidFill>
                  <a:schemeClr val="tx1">
                    <a:tint val="75000"/>
                  </a:schemeClr>
                </a:solidFill>
              </a:defRPr>
            </a:lvl1pPr>
          </a:lstStyle>
          <a:p>
            <a:fld id="{2525AEED-60AD-1E4E-8ECF-2166D8FEEAF0}" type="slidenum">
              <a:rPr lang="en-US" smtClean="0"/>
              <a:t>‹#›</a:t>
            </a:fld>
            <a:endParaRPr lang="en-US" dirty="0"/>
          </a:p>
        </p:txBody>
      </p:sp>
    </p:spTree>
    <p:extLst>
      <p:ext uri="{BB962C8B-B14F-4D97-AF65-F5344CB8AC3E}">
        <p14:creationId xmlns:p14="http://schemas.microsoft.com/office/powerpoint/2010/main" val="281463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46" rtl="0" eaLnBrk="1" latinLnBrk="0" hangingPunct="1">
        <a:spcBef>
          <a:spcPct val="0"/>
        </a:spcBef>
        <a:buNone/>
        <a:defRPr sz="4400" kern="1200">
          <a:solidFill>
            <a:schemeClr val="tx1"/>
          </a:solidFill>
          <a:latin typeface="+mj-lt"/>
          <a:ea typeface="+mj-ea"/>
          <a:cs typeface="+mj-cs"/>
        </a:defRPr>
      </a:lvl1pPr>
    </p:titleStyle>
    <p:bodyStyle>
      <a:lvl1pPr marL="342860" indent="-342860" algn="l" defTabSz="457146" rtl="0" eaLnBrk="1" latinLnBrk="0" hangingPunct="1">
        <a:spcBef>
          <a:spcPct val="20000"/>
        </a:spcBef>
        <a:buFont typeface="Arial"/>
        <a:buChar char="•"/>
        <a:defRPr sz="3200" kern="1200">
          <a:solidFill>
            <a:schemeClr val="tx1"/>
          </a:solidFill>
          <a:latin typeface="+mn-lt"/>
          <a:ea typeface="+mn-ea"/>
          <a:cs typeface="+mn-cs"/>
        </a:defRPr>
      </a:lvl1pPr>
      <a:lvl2pPr marL="742863" indent="-285717" algn="l" defTabSz="457146" rtl="0" eaLnBrk="1" latinLnBrk="0" hangingPunct="1">
        <a:spcBef>
          <a:spcPct val="20000"/>
        </a:spcBef>
        <a:buFont typeface="Arial"/>
        <a:buChar char="–"/>
        <a:defRPr sz="2800" kern="1200">
          <a:solidFill>
            <a:schemeClr val="tx1"/>
          </a:solidFill>
          <a:latin typeface="+mn-lt"/>
          <a:ea typeface="+mn-ea"/>
          <a:cs typeface="+mn-cs"/>
        </a:defRPr>
      </a:lvl2pPr>
      <a:lvl3pPr marL="1142867" indent="-228573" algn="l" defTabSz="457146" rtl="0" eaLnBrk="1" latinLnBrk="0" hangingPunct="1">
        <a:spcBef>
          <a:spcPct val="20000"/>
        </a:spcBef>
        <a:buFont typeface="Arial"/>
        <a:buChar char="•"/>
        <a:defRPr sz="2400" kern="1200">
          <a:solidFill>
            <a:schemeClr val="tx1"/>
          </a:solidFill>
          <a:latin typeface="+mn-lt"/>
          <a:ea typeface="+mn-ea"/>
          <a:cs typeface="+mn-cs"/>
        </a:defRPr>
      </a:lvl3pPr>
      <a:lvl4pPr marL="1600013" indent="-228573" algn="l" defTabSz="457146" rtl="0" eaLnBrk="1" latinLnBrk="0" hangingPunct="1">
        <a:spcBef>
          <a:spcPct val="20000"/>
        </a:spcBef>
        <a:buFont typeface="Arial"/>
        <a:buChar char="–"/>
        <a:defRPr sz="2000" kern="1200">
          <a:solidFill>
            <a:schemeClr val="tx1"/>
          </a:solidFill>
          <a:latin typeface="+mn-lt"/>
          <a:ea typeface="+mn-ea"/>
          <a:cs typeface="+mn-cs"/>
        </a:defRPr>
      </a:lvl4pPr>
      <a:lvl5pPr marL="2057159" indent="-228573" algn="l" defTabSz="457146" rtl="0" eaLnBrk="1" latinLnBrk="0" hangingPunct="1">
        <a:spcBef>
          <a:spcPct val="20000"/>
        </a:spcBef>
        <a:buFont typeface="Arial"/>
        <a:buChar char="»"/>
        <a:defRPr sz="2000" kern="1200">
          <a:solidFill>
            <a:schemeClr val="tx1"/>
          </a:solidFill>
          <a:latin typeface="+mn-lt"/>
          <a:ea typeface="+mn-ea"/>
          <a:cs typeface="+mn-cs"/>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1.3gp"/><Relationship Id="rId1" Type="http://schemas.microsoft.com/office/2007/relationships/media" Target="../media/media1.3gp"/><Relationship Id="rId6" Type="http://schemas.openxmlformats.org/officeDocument/2006/relationships/image" Target="../media/image7.png"/><Relationship Id="rId5" Type="http://schemas.openxmlformats.org/officeDocument/2006/relationships/image" Target="../media/image2.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notesSlide" Target="../notesSlides/notesSlide6.xml"/><Relationship Id="rId7" Type="http://schemas.openxmlformats.org/officeDocument/2006/relationships/image" Target="../media/image5.jp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CM-1016-32800_GeneralP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2"/>
          <p:cNvSpPr>
            <a:spLocks noGrp="1"/>
          </p:cNvSpPr>
          <p:nvPr>
            <p:ph type="ctrTitle"/>
          </p:nvPr>
        </p:nvSpPr>
        <p:spPr>
          <a:xfrm>
            <a:off x="1871330" y="808075"/>
            <a:ext cx="7081284" cy="1382232"/>
          </a:xfrm>
        </p:spPr>
        <p:txBody>
          <a:bodyPr>
            <a:normAutofit fontScale="90000"/>
          </a:bodyPr>
          <a:lstStyle/>
          <a:p>
            <a:r>
              <a:rPr lang="en-US" sz="5400" b="1" dirty="0">
                <a:solidFill>
                  <a:prstClr val="white"/>
                </a:solidFill>
                <a:latin typeface="Trebuchet MS"/>
              </a:rPr>
              <a:t>Abracadabra:   </a:t>
            </a:r>
            <a:br>
              <a:rPr lang="en-US" sz="5400" b="1" dirty="0">
                <a:solidFill>
                  <a:prstClr val="white"/>
                </a:solidFill>
                <a:latin typeface="Trebuchet MS"/>
              </a:rPr>
            </a:br>
            <a:r>
              <a:rPr lang="en-US" sz="5400" b="1" dirty="0">
                <a:solidFill>
                  <a:prstClr val="white"/>
                </a:solidFill>
                <a:latin typeface="Trebuchet MS"/>
              </a:rPr>
              <a:t>It’s Time for Graduation</a:t>
            </a:r>
            <a:endParaRPr lang="en-US" dirty="0"/>
          </a:p>
        </p:txBody>
      </p:sp>
      <p:sp>
        <p:nvSpPr>
          <p:cNvPr id="4" name="Rectangle 3"/>
          <p:cNvSpPr/>
          <p:nvPr/>
        </p:nvSpPr>
        <p:spPr>
          <a:xfrm>
            <a:off x="2286000" y="2828836"/>
            <a:ext cx="6666614" cy="1815882"/>
          </a:xfrm>
          <a:prstGeom prst="rect">
            <a:avLst/>
          </a:prstGeom>
        </p:spPr>
        <p:txBody>
          <a:bodyPr wrap="square">
            <a:spAutoFit/>
          </a:bodyPr>
          <a:lstStyle/>
          <a:p>
            <a:pPr algn="ctr"/>
            <a:r>
              <a:rPr lang="en-US" sz="2800" dirty="0">
                <a:solidFill>
                  <a:schemeClr val="accent6">
                    <a:lumMod val="20000"/>
                    <a:lumOff val="80000"/>
                  </a:schemeClr>
                </a:solidFill>
              </a:rPr>
              <a:t>The University of Akron</a:t>
            </a:r>
          </a:p>
          <a:p>
            <a:pPr algn="ctr"/>
            <a:r>
              <a:rPr lang="en-US" sz="2800" dirty="0">
                <a:solidFill>
                  <a:schemeClr val="accent6">
                    <a:lumMod val="20000"/>
                    <a:lumOff val="80000"/>
                  </a:schemeClr>
                </a:solidFill>
              </a:rPr>
              <a:t>College of Arts and Sciences</a:t>
            </a:r>
          </a:p>
          <a:p>
            <a:pPr algn="ctr"/>
            <a:r>
              <a:rPr lang="en-US" sz="2800" dirty="0">
                <a:solidFill>
                  <a:schemeClr val="accent6">
                    <a:lumMod val="20000"/>
                    <a:lumOff val="80000"/>
                  </a:schemeClr>
                </a:solidFill>
              </a:rPr>
              <a:t>Academic Advising and Career Services</a:t>
            </a:r>
          </a:p>
          <a:p>
            <a:pPr algn="ctr"/>
            <a:r>
              <a:rPr lang="en-US" sz="2800" dirty="0">
                <a:solidFill>
                  <a:schemeClr val="accent6">
                    <a:lumMod val="20000"/>
                    <a:lumOff val="80000"/>
                  </a:schemeClr>
                </a:solidFill>
              </a:rPr>
              <a:t>May 13, 2019</a:t>
            </a:r>
          </a:p>
        </p:txBody>
      </p:sp>
    </p:spTree>
    <p:extLst>
      <p:ext uri="{BB962C8B-B14F-4D97-AF65-F5344CB8AC3E}">
        <p14:creationId xmlns:p14="http://schemas.microsoft.com/office/powerpoint/2010/main" val="2723087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234" y="16259"/>
            <a:ext cx="9656956" cy="6858000"/>
          </a:xfrm>
          <a:prstGeom prst="rect">
            <a:avLst/>
          </a:prstGeom>
        </p:spPr>
      </p:pic>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grpSp>
        <p:nvGrpSpPr>
          <p:cNvPr id="49" name="Group 48" descr="Process Graphic">
            <a:extLst>
              <a:ext uri="{FF2B5EF4-FFF2-40B4-BE49-F238E27FC236}">
                <a16:creationId xmlns:a16="http://schemas.microsoft.com/office/drawing/2014/main" id="{F9ADA81D-4CDA-4EE1-9CD8-D4A3F8136A10}"/>
              </a:ext>
            </a:extLst>
          </p:cNvPr>
          <p:cNvGrpSpPr/>
          <p:nvPr/>
        </p:nvGrpSpPr>
        <p:grpSpPr>
          <a:xfrm>
            <a:off x="240145" y="1105852"/>
            <a:ext cx="8241447" cy="4334450"/>
            <a:chOff x="-504175" y="557856"/>
            <a:chExt cx="8433065" cy="3775076"/>
          </a:xfrm>
        </p:grpSpPr>
        <p:grpSp>
          <p:nvGrpSpPr>
            <p:cNvPr id="50" name="Group 38">
              <a:extLst>
                <a:ext uri="{FF2B5EF4-FFF2-40B4-BE49-F238E27FC236}">
                  <a16:creationId xmlns:a16="http://schemas.microsoft.com/office/drawing/2014/main" id="{7C34D6D9-0983-416B-977A-8FED815B2CDA}"/>
                </a:ext>
              </a:extLst>
            </p:cNvPr>
            <p:cNvGrpSpPr>
              <a:grpSpLocks/>
            </p:cNvGrpSpPr>
            <p:nvPr/>
          </p:nvGrpSpPr>
          <p:grpSpPr bwMode="auto">
            <a:xfrm>
              <a:off x="4062519" y="1043382"/>
              <a:ext cx="972000" cy="276225"/>
              <a:chOff x="1848067" y="2697524"/>
              <a:chExt cx="2311184" cy="316190"/>
            </a:xfrm>
          </p:grpSpPr>
          <p:cxnSp>
            <p:nvCxnSpPr>
              <p:cNvPr id="90" name="Straight Connector 89">
                <a:extLst>
                  <a:ext uri="{FF2B5EF4-FFF2-40B4-BE49-F238E27FC236}">
                    <a16:creationId xmlns:a16="http://schemas.microsoft.com/office/drawing/2014/main" id="{B321B9D2-93F8-4A1E-B0F6-22CA692D2380}"/>
                  </a:ext>
                </a:extLst>
              </p:cNvPr>
              <p:cNvCxnSpPr/>
              <p:nvPr/>
            </p:nvCxnSpPr>
            <p:spPr>
              <a:xfrm flipH="1" flipV="1">
                <a:off x="3660361" y="2697524"/>
                <a:ext cx="498890"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398E55C6-1C13-4113-9F6C-E45A6B5BDFBF}"/>
                  </a:ext>
                </a:extLst>
              </p:cNvPr>
              <p:cNvCxnSpPr/>
              <p:nvPr/>
            </p:nvCxnSpPr>
            <p:spPr>
              <a:xfrm flipH="1">
                <a:off x="1848067" y="2697524"/>
                <a:ext cx="1812294"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54" name="Group 50">
              <a:extLst>
                <a:ext uri="{FF2B5EF4-FFF2-40B4-BE49-F238E27FC236}">
                  <a16:creationId xmlns:a16="http://schemas.microsoft.com/office/drawing/2014/main" id="{98D80246-D915-4AF3-8BF2-AAAD83F59F3F}"/>
                </a:ext>
              </a:extLst>
            </p:cNvPr>
            <p:cNvGrpSpPr>
              <a:grpSpLocks noChangeAspect="1"/>
            </p:cNvGrpSpPr>
            <p:nvPr/>
          </p:nvGrpSpPr>
          <p:grpSpPr bwMode="auto">
            <a:xfrm>
              <a:off x="4236365" y="672157"/>
              <a:ext cx="3692525" cy="3660775"/>
              <a:chOff x="1961" y="581"/>
              <a:chExt cx="3678" cy="3648"/>
            </a:xfrm>
          </p:grpSpPr>
          <p:sp>
            <p:nvSpPr>
              <p:cNvPr id="75" name="Freeform 51">
                <a:extLst>
                  <a:ext uri="{FF2B5EF4-FFF2-40B4-BE49-F238E27FC236}">
                    <a16:creationId xmlns:a16="http://schemas.microsoft.com/office/drawing/2014/main" id="{C635BAAE-190D-4F54-97E2-0F4CE4427E88}"/>
                  </a:ext>
                </a:extLst>
              </p:cNvPr>
              <p:cNvSpPr>
                <a:spLocks/>
              </p:cNvSpPr>
              <p:nvPr/>
            </p:nvSpPr>
            <p:spPr bwMode="auto">
              <a:xfrm>
                <a:off x="2949" y="3391"/>
                <a:ext cx="588" cy="509"/>
              </a:xfrm>
              <a:custGeom>
                <a:avLst/>
                <a:gdLst>
                  <a:gd name="T0" fmla="*/ 122 w 286"/>
                  <a:gd name="T1" fmla="*/ 248 h 248"/>
                  <a:gd name="T2" fmla="*/ 239 w 286"/>
                  <a:gd name="T3" fmla="*/ 219 h 248"/>
                  <a:gd name="T4" fmla="*/ 20 w 286"/>
                  <a:gd name="T5" fmla="*/ 0 h 248"/>
                  <a:gd name="T6" fmla="*/ 76 w 286"/>
                  <a:gd name="T7" fmla="*/ 241 h 248"/>
                  <a:gd name="T8" fmla="*/ 122 w 286"/>
                  <a:gd name="T9" fmla="*/ 248 h 248"/>
                </a:gdLst>
                <a:ahLst/>
                <a:cxnLst>
                  <a:cxn ang="0">
                    <a:pos x="T0" y="T1"/>
                  </a:cxn>
                  <a:cxn ang="0">
                    <a:pos x="T2" y="T3"/>
                  </a:cxn>
                  <a:cxn ang="0">
                    <a:pos x="T4" y="T5"/>
                  </a:cxn>
                  <a:cxn ang="0">
                    <a:pos x="T6" y="T7"/>
                  </a:cxn>
                  <a:cxn ang="0">
                    <a:pos x="T8" y="T9"/>
                  </a:cxn>
                </a:cxnLst>
                <a:rect l="0" t="0" r="r" b="b"/>
                <a:pathLst>
                  <a:path w="286" h="248">
                    <a:moveTo>
                      <a:pt x="122" y="248"/>
                    </a:moveTo>
                    <a:cubicBezTo>
                      <a:pt x="122" y="248"/>
                      <a:pt x="192" y="241"/>
                      <a:pt x="239" y="219"/>
                    </a:cubicBezTo>
                    <a:cubicBezTo>
                      <a:pt x="286" y="197"/>
                      <a:pt x="20" y="0"/>
                      <a:pt x="20" y="0"/>
                    </a:cubicBezTo>
                    <a:cubicBezTo>
                      <a:pt x="20" y="0"/>
                      <a:pt x="0" y="210"/>
                      <a:pt x="76" y="241"/>
                    </a:cubicBezTo>
                    <a:lnTo>
                      <a:pt x="122" y="248"/>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6" name="Freeform 52">
                <a:extLst>
                  <a:ext uri="{FF2B5EF4-FFF2-40B4-BE49-F238E27FC236}">
                    <a16:creationId xmlns:a16="http://schemas.microsoft.com/office/drawing/2014/main" id="{A4C906DC-717D-4EBF-A828-99847149716D}"/>
                  </a:ext>
                </a:extLst>
              </p:cNvPr>
              <p:cNvSpPr>
                <a:spLocks/>
              </p:cNvSpPr>
              <p:nvPr/>
            </p:nvSpPr>
            <p:spPr bwMode="auto">
              <a:xfrm>
                <a:off x="4799" y="2653"/>
                <a:ext cx="509" cy="588"/>
              </a:xfrm>
              <a:custGeom>
                <a:avLst/>
                <a:gdLst>
                  <a:gd name="T0" fmla="*/ 248 w 248"/>
                  <a:gd name="T1" fmla="*/ 164 h 287"/>
                  <a:gd name="T2" fmla="*/ 219 w 248"/>
                  <a:gd name="T3" fmla="*/ 48 h 287"/>
                  <a:gd name="T4" fmla="*/ 0 w 248"/>
                  <a:gd name="T5" fmla="*/ 266 h 287"/>
                  <a:gd name="T6" fmla="*/ 241 w 248"/>
                  <a:gd name="T7" fmla="*/ 210 h 287"/>
                  <a:gd name="T8" fmla="*/ 248 w 248"/>
                  <a:gd name="T9" fmla="*/ 164 h 287"/>
                </a:gdLst>
                <a:ahLst/>
                <a:cxnLst>
                  <a:cxn ang="0">
                    <a:pos x="T0" y="T1"/>
                  </a:cxn>
                  <a:cxn ang="0">
                    <a:pos x="T2" y="T3"/>
                  </a:cxn>
                  <a:cxn ang="0">
                    <a:pos x="T4" y="T5"/>
                  </a:cxn>
                  <a:cxn ang="0">
                    <a:pos x="T6" y="T7"/>
                  </a:cxn>
                  <a:cxn ang="0">
                    <a:pos x="T8" y="T9"/>
                  </a:cxn>
                </a:cxnLst>
                <a:rect l="0" t="0" r="r" b="b"/>
                <a:pathLst>
                  <a:path w="248" h="287">
                    <a:moveTo>
                      <a:pt x="248" y="164"/>
                    </a:moveTo>
                    <a:cubicBezTo>
                      <a:pt x="248" y="164"/>
                      <a:pt x="241" y="95"/>
                      <a:pt x="219" y="48"/>
                    </a:cubicBezTo>
                    <a:cubicBezTo>
                      <a:pt x="197" y="0"/>
                      <a:pt x="0" y="266"/>
                      <a:pt x="0" y="266"/>
                    </a:cubicBezTo>
                    <a:cubicBezTo>
                      <a:pt x="0" y="266"/>
                      <a:pt x="210" y="287"/>
                      <a:pt x="241" y="210"/>
                    </a:cubicBezTo>
                    <a:lnTo>
                      <a:pt x="248" y="16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7" name="Freeform 53">
                <a:extLst>
                  <a:ext uri="{FF2B5EF4-FFF2-40B4-BE49-F238E27FC236}">
                    <a16:creationId xmlns:a16="http://schemas.microsoft.com/office/drawing/2014/main" id="{16DB17D7-0314-422D-8934-66E719852ACA}"/>
                  </a:ext>
                </a:extLst>
              </p:cNvPr>
              <p:cNvSpPr>
                <a:spLocks/>
              </p:cNvSpPr>
              <p:nvPr/>
            </p:nvSpPr>
            <p:spPr bwMode="auto">
              <a:xfrm>
                <a:off x="4062" y="883"/>
                <a:ext cx="588" cy="508"/>
              </a:xfrm>
              <a:custGeom>
                <a:avLst/>
                <a:gdLst>
                  <a:gd name="T0" fmla="*/ 163 w 286"/>
                  <a:gd name="T1" fmla="*/ 0 h 247"/>
                  <a:gd name="T2" fmla="*/ 47 w 286"/>
                  <a:gd name="T3" fmla="*/ 28 h 247"/>
                  <a:gd name="T4" fmla="*/ 266 w 286"/>
                  <a:gd name="T5" fmla="*/ 247 h 247"/>
                  <a:gd name="T6" fmla="*/ 209 w 286"/>
                  <a:gd name="T7" fmla="*/ 6 h 247"/>
                  <a:gd name="T8" fmla="*/ 163 w 286"/>
                  <a:gd name="T9" fmla="*/ 0 h 247"/>
                </a:gdLst>
                <a:ahLst/>
                <a:cxnLst>
                  <a:cxn ang="0">
                    <a:pos x="T0" y="T1"/>
                  </a:cxn>
                  <a:cxn ang="0">
                    <a:pos x="T2" y="T3"/>
                  </a:cxn>
                  <a:cxn ang="0">
                    <a:pos x="T4" y="T5"/>
                  </a:cxn>
                  <a:cxn ang="0">
                    <a:pos x="T6" y="T7"/>
                  </a:cxn>
                  <a:cxn ang="0">
                    <a:pos x="T8" y="T9"/>
                  </a:cxn>
                </a:cxnLst>
                <a:rect l="0" t="0" r="r" b="b"/>
                <a:pathLst>
                  <a:path w="286" h="247">
                    <a:moveTo>
                      <a:pt x="163" y="0"/>
                    </a:moveTo>
                    <a:cubicBezTo>
                      <a:pt x="163" y="0"/>
                      <a:pt x="94" y="6"/>
                      <a:pt x="47" y="28"/>
                    </a:cubicBezTo>
                    <a:cubicBezTo>
                      <a:pt x="0" y="50"/>
                      <a:pt x="266" y="247"/>
                      <a:pt x="266" y="247"/>
                    </a:cubicBezTo>
                    <a:cubicBezTo>
                      <a:pt x="266" y="247"/>
                      <a:pt x="286" y="37"/>
                      <a:pt x="209" y="6"/>
                    </a:cubicBezTo>
                    <a:lnTo>
                      <a:pt x="16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8" name="Freeform 54">
                <a:extLst>
                  <a:ext uri="{FF2B5EF4-FFF2-40B4-BE49-F238E27FC236}">
                    <a16:creationId xmlns:a16="http://schemas.microsoft.com/office/drawing/2014/main" id="{C9AEF7F8-2262-4B1A-BB75-C27D30C30FA8}"/>
                  </a:ext>
                </a:extLst>
              </p:cNvPr>
              <p:cNvSpPr>
                <a:spLocks/>
              </p:cNvSpPr>
              <p:nvPr/>
            </p:nvSpPr>
            <p:spPr bwMode="auto">
              <a:xfrm>
                <a:off x="2291" y="1541"/>
                <a:ext cx="508" cy="588"/>
              </a:xfrm>
              <a:custGeom>
                <a:avLst/>
                <a:gdLst>
                  <a:gd name="T0" fmla="*/ 0 w 247"/>
                  <a:gd name="T1" fmla="*/ 122 h 286"/>
                  <a:gd name="T2" fmla="*/ 28 w 247"/>
                  <a:gd name="T3" fmla="*/ 239 h 286"/>
                  <a:gd name="T4" fmla="*/ 247 w 247"/>
                  <a:gd name="T5" fmla="*/ 20 h 286"/>
                  <a:gd name="T6" fmla="*/ 6 w 247"/>
                  <a:gd name="T7" fmla="*/ 76 h 286"/>
                  <a:gd name="T8" fmla="*/ 0 w 247"/>
                  <a:gd name="T9" fmla="*/ 122 h 286"/>
                </a:gdLst>
                <a:ahLst/>
                <a:cxnLst>
                  <a:cxn ang="0">
                    <a:pos x="T0" y="T1"/>
                  </a:cxn>
                  <a:cxn ang="0">
                    <a:pos x="T2" y="T3"/>
                  </a:cxn>
                  <a:cxn ang="0">
                    <a:pos x="T4" y="T5"/>
                  </a:cxn>
                  <a:cxn ang="0">
                    <a:pos x="T6" y="T7"/>
                  </a:cxn>
                  <a:cxn ang="0">
                    <a:pos x="T8" y="T9"/>
                  </a:cxn>
                </a:cxnLst>
                <a:rect l="0" t="0" r="r" b="b"/>
                <a:pathLst>
                  <a:path w="247" h="286">
                    <a:moveTo>
                      <a:pt x="0" y="122"/>
                    </a:moveTo>
                    <a:cubicBezTo>
                      <a:pt x="0" y="122"/>
                      <a:pt x="6" y="192"/>
                      <a:pt x="28" y="239"/>
                    </a:cubicBezTo>
                    <a:cubicBezTo>
                      <a:pt x="50" y="286"/>
                      <a:pt x="247" y="20"/>
                      <a:pt x="247" y="20"/>
                    </a:cubicBezTo>
                    <a:cubicBezTo>
                      <a:pt x="247" y="20"/>
                      <a:pt x="37" y="0"/>
                      <a:pt x="6" y="76"/>
                    </a:cubicBezTo>
                    <a:lnTo>
                      <a:pt x="0" y="12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9" name="Freeform 55">
                <a:extLst>
                  <a:ext uri="{FF2B5EF4-FFF2-40B4-BE49-F238E27FC236}">
                    <a16:creationId xmlns:a16="http://schemas.microsoft.com/office/drawing/2014/main" id="{D1F54A9F-CB6B-4707-92E5-8908E37BD0A6}"/>
                  </a:ext>
                </a:extLst>
              </p:cNvPr>
              <p:cNvSpPr>
                <a:spLocks/>
              </p:cNvSpPr>
              <p:nvPr/>
            </p:nvSpPr>
            <p:spPr bwMode="auto">
              <a:xfrm>
                <a:off x="1961" y="581"/>
                <a:ext cx="3678" cy="3648"/>
              </a:xfrm>
              <a:custGeom>
                <a:avLst/>
                <a:gdLst>
                  <a:gd name="T0" fmla="*/ 921 w 1790"/>
                  <a:gd name="T1" fmla="*/ 0 h 1775"/>
                  <a:gd name="T2" fmla="*/ 1775 w 1790"/>
                  <a:gd name="T3" fmla="*/ 855 h 1775"/>
                  <a:gd name="T4" fmla="*/ 1775 w 1790"/>
                  <a:gd name="T5" fmla="*/ 907 h 1775"/>
                  <a:gd name="T6" fmla="*/ 921 w 1790"/>
                  <a:gd name="T7" fmla="*/ 1761 h 1775"/>
                  <a:gd name="T8" fmla="*/ 869 w 1790"/>
                  <a:gd name="T9" fmla="*/ 1761 h 1775"/>
                  <a:gd name="T10" fmla="*/ 14 w 1790"/>
                  <a:gd name="T11" fmla="*/ 907 h 1775"/>
                  <a:gd name="T12" fmla="*/ 14 w 1790"/>
                  <a:gd name="T13" fmla="*/ 855 h 1775"/>
                  <a:gd name="T14" fmla="*/ 869 w 1790"/>
                  <a:gd name="T15" fmla="*/ 0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0" h="1775">
                    <a:moveTo>
                      <a:pt x="921" y="0"/>
                    </a:moveTo>
                    <a:cubicBezTo>
                      <a:pt x="1775" y="855"/>
                      <a:pt x="1775" y="855"/>
                      <a:pt x="1775" y="855"/>
                    </a:cubicBezTo>
                    <a:cubicBezTo>
                      <a:pt x="1790" y="869"/>
                      <a:pt x="1790" y="892"/>
                      <a:pt x="1775" y="907"/>
                    </a:cubicBezTo>
                    <a:cubicBezTo>
                      <a:pt x="921" y="1761"/>
                      <a:pt x="921" y="1761"/>
                      <a:pt x="921" y="1761"/>
                    </a:cubicBezTo>
                    <a:cubicBezTo>
                      <a:pt x="906" y="1775"/>
                      <a:pt x="883" y="1775"/>
                      <a:pt x="869" y="1761"/>
                    </a:cubicBezTo>
                    <a:cubicBezTo>
                      <a:pt x="14" y="907"/>
                      <a:pt x="14" y="907"/>
                      <a:pt x="14" y="907"/>
                    </a:cubicBezTo>
                    <a:cubicBezTo>
                      <a:pt x="0" y="892"/>
                      <a:pt x="0" y="869"/>
                      <a:pt x="14" y="855"/>
                    </a:cubicBezTo>
                    <a:cubicBezTo>
                      <a:pt x="869" y="0"/>
                      <a:pt x="869" y="0"/>
                      <a:pt x="869"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80" name="Freeform 56">
                <a:extLst>
                  <a:ext uri="{FF2B5EF4-FFF2-40B4-BE49-F238E27FC236}">
                    <a16:creationId xmlns:a16="http://schemas.microsoft.com/office/drawing/2014/main" id="{EC6C5E2C-56C4-40C6-8CA0-1BD73021F86D}"/>
                  </a:ext>
                </a:extLst>
              </p:cNvPr>
              <p:cNvSpPr>
                <a:spLocks/>
              </p:cNvSpPr>
              <p:nvPr/>
            </p:nvSpPr>
            <p:spPr bwMode="auto">
              <a:xfrm>
                <a:off x="2267" y="659"/>
                <a:ext cx="1979" cy="1155"/>
              </a:xfrm>
              <a:custGeom>
                <a:avLst/>
                <a:gdLst>
                  <a:gd name="T0" fmla="*/ 1420 w 963"/>
                  <a:gd name="T1" fmla="*/ 0 h 562"/>
                  <a:gd name="T2" fmla="*/ 1420 w 963"/>
                  <a:gd name="T3" fmla="*/ 195 h 562"/>
                  <a:gd name="T4" fmla="*/ 892 w 963"/>
                  <a:gd name="T5" fmla="*/ 195 h 562"/>
                  <a:gd name="T6" fmla="*/ 801 w 963"/>
                  <a:gd name="T7" fmla="*/ 238 h 562"/>
                  <a:gd name="T8" fmla="*/ 47 w 963"/>
                  <a:gd name="T9" fmla="*/ 991 h 562"/>
                  <a:gd name="T10" fmla="*/ 25 w 963"/>
                  <a:gd name="T11" fmla="*/ 1132 h 562"/>
                  <a:gd name="T12" fmla="*/ 58 w 963"/>
                  <a:gd name="T13" fmla="*/ 1026 h 562"/>
                  <a:gd name="T14" fmla="*/ 232 w 963"/>
                  <a:gd name="T15" fmla="*/ 956 h 562"/>
                  <a:gd name="T16" fmla="*/ 1385 w 963"/>
                  <a:gd name="T17" fmla="*/ 956 h 562"/>
                  <a:gd name="T18" fmla="*/ 1385 w 963"/>
                  <a:gd name="T19" fmla="*/ 1155 h 562"/>
                  <a:gd name="T20" fmla="*/ 1979 w 963"/>
                  <a:gd name="T21" fmla="*/ 561 h 562"/>
                  <a:gd name="T22" fmla="*/ 1420 w 963"/>
                  <a:gd name="T23" fmla="*/ 0 h 5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63" h="562">
                    <a:moveTo>
                      <a:pt x="691" y="0"/>
                    </a:moveTo>
                    <a:cubicBezTo>
                      <a:pt x="691" y="95"/>
                      <a:pt x="691" y="95"/>
                      <a:pt x="691" y="95"/>
                    </a:cubicBezTo>
                    <a:cubicBezTo>
                      <a:pt x="434" y="95"/>
                      <a:pt x="434" y="95"/>
                      <a:pt x="434" y="95"/>
                    </a:cubicBezTo>
                    <a:cubicBezTo>
                      <a:pt x="434" y="95"/>
                      <a:pt x="412" y="93"/>
                      <a:pt x="390" y="116"/>
                    </a:cubicBezTo>
                    <a:cubicBezTo>
                      <a:pt x="368" y="138"/>
                      <a:pt x="23" y="482"/>
                      <a:pt x="23" y="482"/>
                    </a:cubicBezTo>
                    <a:cubicBezTo>
                      <a:pt x="23" y="482"/>
                      <a:pt x="0" y="504"/>
                      <a:pt x="12" y="551"/>
                    </a:cubicBezTo>
                    <a:cubicBezTo>
                      <a:pt x="12" y="551"/>
                      <a:pt x="8" y="520"/>
                      <a:pt x="28" y="499"/>
                    </a:cubicBezTo>
                    <a:cubicBezTo>
                      <a:pt x="49" y="479"/>
                      <a:pt x="81" y="466"/>
                      <a:pt x="113" y="465"/>
                    </a:cubicBezTo>
                    <a:cubicBezTo>
                      <a:pt x="146" y="465"/>
                      <a:pt x="674" y="465"/>
                      <a:pt x="674" y="465"/>
                    </a:cubicBezTo>
                    <a:cubicBezTo>
                      <a:pt x="674" y="562"/>
                      <a:pt x="674" y="562"/>
                      <a:pt x="674" y="562"/>
                    </a:cubicBezTo>
                    <a:cubicBezTo>
                      <a:pt x="963" y="273"/>
                      <a:pt x="963" y="273"/>
                      <a:pt x="963" y="273"/>
                    </a:cubicBezTo>
                    <a:cubicBezTo>
                      <a:pt x="691" y="0"/>
                      <a:pt x="691" y="0"/>
                      <a:pt x="691"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j-lt"/>
                </a:endParaRPr>
              </a:p>
            </p:txBody>
          </p:sp>
          <p:sp>
            <p:nvSpPr>
              <p:cNvPr id="81" name="Freeform 57">
                <a:extLst>
                  <a:ext uri="{FF2B5EF4-FFF2-40B4-BE49-F238E27FC236}">
                    <a16:creationId xmlns:a16="http://schemas.microsoft.com/office/drawing/2014/main" id="{7E580D2C-5D1C-493E-B6FD-AB20742BBF5D}"/>
                  </a:ext>
                </a:extLst>
              </p:cNvPr>
              <p:cNvSpPr>
                <a:spLocks/>
              </p:cNvSpPr>
              <p:nvPr/>
            </p:nvSpPr>
            <p:spPr bwMode="auto">
              <a:xfrm>
                <a:off x="2068" y="1946"/>
                <a:ext cx="1155" cy="1979"/>
              </a:xfrm>
              <a:custGeom>
                <a:avLst/>
                <a:gdLst>
                  <a:gd name="T0" fmla="*/ 1132 w 562"/>
                  <a:gd name="T1" fmla="*/ 1954 h 963"/>
                  <a:gd name="T2" fmla="*/ 1028 w 562"/>
                  <a:gd name="T3" fmla="*/ 1919 h 963"/>
                  <a:gd name="T4" fmla="*/ 958 w 562"/>
                  <a:gd name="T5" fmla="*/ 1745 h 963"/>
                  <a:gd name="T6" fmla="*/ 958 w 562"/>
                  <a:gd name="T7" fmla="*/ 594 h 963"/>
                  <a:gd name="T8" fmla="*/ 1155 w 562"/>
                  <a:gd name="T9" fmla="*/ 594 h 963"/>
                  <a:gd name="T10" fmla="*/ 561 w 562"/>
                  <a:gd name="T11" fmla="*/ 0 h 963"/>
                  <a:gd name="T12" fmla="*/ 0 w 562"/>
                  <a:gd name="T13" fmla="*/ 559 h 963"/>
                  <a:gd name="T14" fmla="*/ 195 w 562"/>
                  <a:gd name="T15" fmla="*/ 559 h 963"/>
                  <a:gd name="T16" fmla="*/ 195 w 562"/>
                  <a:gd name="T17" fmla="*/ 1085 h 963"/>
                  <a:gd name="T18" fmla="*/ 238 w 562"/>
                  <a:gd name="T19" fmla="*/ 1178 h 963"/>
                  <a:gd name="T20" fmla="*/ 991 w 562"/>
                  <a:gd name="T21" fmla="*/ 1930 h 963"/>
                  <a:gd name="T22" fmla="*/ 1132 w 562"/>
                  <a:gd name="T23" fmla="*/ 1954 h 9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2" h="963">
                    <a:moveTo>
                      <a:pt x="551" y="951"/>
                    </a:moveTo>
                    <a:cubicBezTo>
                      <a:pt x="551" y="951"/>
                      <a:pt x="520" y="955"/>
                      <a:pt x="500" y="934"/>
                    </a:cubicBezTo>
                    <a:cubicBezTo>
                      <a:pt x="479" y="914"/>
                      <a:pt x="466" y="881"/>
                      <a:pt x="466" y="849"/>
                    </a:cubicBezTo>
                    <a:cubicBezTo>
                      <a:pt x="465" y="817"/>
                      <a:pt x="466" y="289"/>
                      <a:pt x="466" y="289"/>
                    </a:cubicBezTo>
                    <a:cubicBezTo>
                      <a:pt x="562" y="289"/>
                      <a:pt x="562" y="289"/>
                      <a:pt x="562" y="289"/>
                    </a:cubicBezTo>
                    <a:cubicBezTo>
                      <a:pt x="273" y="0"/>
                      <a:pt x="273" y="0"/>
                      <a:pt x="273" y="0"/>
                    </a:cubicBezTo>
                    <a:cubicBezTo>
                      <a:pt x="0" y="272"/>
                      <a:pt x="0" y="272"/>
                      <a:pt x="0" y="272"/>
                    </a:cubicBezTo>
                    <a:cubicBezTo>
                      <a:pt x="95" y="272"/>
                      <a:pt x="95" y="272"/>
                      <a:pt x="95" y="272"/>
                    </a:cubicBezTo>
                    <a:cubicBezTo>
                      <a:pt x="95" y="528"/>
                      <a:pt x="95" y="528"/>
                      <a:pt x="95" y="528"/>
                    </a:cubicBezTo>
                    <a:cubicBezTo>
                      <a:pt x="95" y="528"/>
                      <a:pt x="93" y="551"/>
                      <a:pt x="116" y="573"/>
                    </a:cubicBezTo>
                    <a:cubicBezTo>
                      <a:pt x="138" y="595"/>
                      <a:pt x="482" y="939"/>
                      <a:pt x="482" y="939"/>
                    </a:cubicBezTo>
                    <a:cubicBezTo>
                      <a:pt x="482" y="939"/>
                      <a:pt x="504" y="963"/>
                      <a:pt x="551" y="9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mj-lt"/>
                </a:endParaRPr>
              </a:p>
            </p:txBody>
          </p:sp>
          <p:sp>
            <p:nvSpPr>
              <p:cNvPr id="82" name="Freeform 58">
                <a:extLst>
                  <a:ext uri="{FF2B5EF4-FFF2-40B4-BE49-F238E27FC236}">
                    <a16:creationId xmlns:a16="http://schemas.microsoft.com/office/drawing/2014/main" id="{C3C5A65F-DBAE-4949-BF9D-B2F2A57A0309}"/>
                  </a:ext>
                </a:extLst>
              </p:cNvPr>
              <p:cNvSpPr>
                <a:spLocks/>
              </p:cNvSpPr>
              <p:nvPr/>
            </p:nvSpPr>
            <p:spPr bwMode="auto">
              <a:xfrm>
                <a:off x="3354" y="2970"/>
                <a:ext cx="1978" cy="1152"/>
              </a:xfrm>
              <a:custGeom>
                <a:avLst/>
                <a:gdLst>
                  <a:gd name="T0" fmla="*/ 951 w 963"/>
                  <a:gd name="T1" fmla="*/ 10 h 561"/>
                  <a:gd name="T2" fmla="*/ 934 w 963"/>
                  <a:gd name="T3" fmla="*/ 62 h 561"/>
                  <a:gd name="T4" fmla="*/ 849 w 963"/>
                  <a:gd name="T5" fmla="*/ 96 h 561"/>
                  <a:gd name="T6" fmla="*/ 289 w 963"/>
                  <a:gd name="T7" fmla="*/ 96 h 561"/>
                  <a:gd name="T8" fmla="*/ 289 w 963"/>
                  <a:gd name="T9" fmla="*/ 0 h 561"/>
                  <a:gd name="T10" fmla="*/ 0 w 963"/>
                  <a:gd name="T11" fmla="*/ 289 h 561"/>
                  <a:gd name="T12" fmla="*/ 272 w 963"/>
                  <a:gd name="T13" fmla="*/ 561 h 561"/>
                  <a:gd name="T14" fmla="*/ 272 w 963"/>
                  <a:gd name="T15" fmla="*/ 466 h 561"/>
                  <a:gd name="T16" fmla="*/ 528 w 963"/>
                  <a:gd name="T17" fmla="*/ 466 h 561"/>
                  <a:gd name="T18" fmla="*/ 573 w 963"/>
                  <a:gd name="T19" fmla="*/ 446 h 561"/>
                  <a:gd name="T20" fmla="*/ 939 w 963"/>
                  <a:gd name="T21" fmla="*/ 80 h 561"/>
                  <a:gd name="T22" fmla="*/ 951 w 963"/>
                  <a:gd name="T23" fmla="*/ 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3" h="561">
                    <a:moveTo>
                      <a:pt x="951" y="10"/>
                    </a:moveTo>
                    <a:cubicBezTo>
                      <a:pt x="951" y="10"/>
                      <a:pt x="955" y="42"/>
                      <a:pt x="934" y="62"/>
                    </a:cubicBezTo>
                    <a:cubicBezTo>
                      <a:pt x="914" y="82"/>
                      <a:pt x="882" y="95"/>
                      <a:pt x="849" y="96"/>
                    </a:cubicBezTo>
                    <a:cubicBezTo>
                      <a:pt x="817" y="97"/>
                      <a:pt x="289" y="96"/>
                      <a:pt x="289" y="96"/>
                    </a:cubicBezTo>
                    <a:cubicBezTo>
                      <a:pt x="289" y="0"/>
                      <a:pt x="289" y="0"/>
                      <a:pt x="289" y="0"/>
                    </a:cubicBezTo>
                    <a:cubicBezTo>
                      <a:pt x="0" y="289"/>
                      <a:pt x="0" y="289"/>
                      <a:pt x="0" y="289"/>
                    </a:cubicBezTo>
                    <a:cubicBezTo>
                      <a:pt x="272" y="561"/>
                      <a:pt x="272" y="561"/>
                      <a:pt x="272" y="561"/>
                    </a:cubicBezTo>
                    <a:cubicBezTo>
                      <a:pt x="272" y="466"/>
                      <a:pt x="272" y="466"/>
                      <a:pt x="272" y="466"/>
                    </a:cubicBezTo>
                    <a:cubicBezTo>
                      <a:pt x="528" y="466"/>
                      <a:pt x="528" y="466"/>
                      <a:pt x="528" y="466"/>
                    </a:cubicBezTo>
                    <a:cubicBezTo>
                      <a:pt x="528" y="466"/>
                      <a:pt x="551" y="468"/>
                      <a:pt x="573" y="446"/>
                    </a:cubicBezTo>
                    <a:cubicBezTo>
                      <a:pt x="595" y="424"/>
                      <a:pt x="939" y="80"/>
                      <a:pt x="939" y="80"/>
                    </a:cubicBezTo>
                    <a:cubicBezTo>
                      <a:pt x="939" y="80"/>
                      <a:pt x="963" y="57"/>
                      <a:pt x="95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83" name="Freeform 59">
                <a:extLst>
                  <a:ext uri="{FF2B5EF4-FFF2-40B4-BE49-F238E27FC236}">
                    <a16:creationId xmlns:a16="http://schemas.microsoft.com/office/drawing/2014/main" id="{C5739E98-373F-4DF2-8A33-75EE4CC93846}"/>
                  </a:ext>
                </a:extLst>
              </p:cNvPr>
              <p:cNvSpPr>
                <a:spLocks/>
              </p:cNvSpPr>
              <p:nvPr/>
            </p:nvSpPr>
            <p:spPr bwMode="auto">
              <a:xfrm>
                <a:off x="4409" y="866"/>
                <a:ext cx="1153" cy="1979"/>
              </a:xfrm>
              <a:custGeom>
                <a:avLst/>
                <a:gdLst>
                  <a:gd name="T0" fmla="*/ 10 w 561"/>
                  <a:gd name="T1" fmla="*/ 12 h 963"/>
                  <a:gd name="T2" fmla="*/ 62 w 561"/>
                  <a:gd name="T3" fmla="*/ 29 h 963"/>
                  <a:gd name="T4" fmla="*/ 96 w 561"/>
                  <a:gd name="T5" fmla="*/ 114 h 963"/>
                  <a:gd name="T6" fmla="*/ 96 w 561"/>
                  <a:gd name="T7" fmla="*/ 674 h 963"/>
                  <a:gd name="T8" fmla="*/ 0 w 561"/>
                  <a:gd name="T9" fmla="*/ 674 h 963"/>
                  <a:gd name="T10" fmla="*/ 289 w 561"/>
                  <a:gd name="T11" fmla="*/ 963 h 963"/>
                  <a:gd name="T12" fmla="*/ 561 w 561"/>
                  <a:gd name="T13" fmla="*/ 691 h 963"/>
                  <a:gd name="T14" fmla="*/ 466 w 561"/>
                  <a:gd name="T15" fmla="*/ 691 h 963"/>
                  <a:gd name="T16" fmla="*/ 466 w 561"/>
                  <a:gd name="T17" fmla="*/ 435 h 963"/>
                  <a:gd name="T18" fmla="*/ 446 w 561"/>
                  <a:gd name="T19" fmla="*/ 390 h 963"/>
                  <a:gd name="T20" fmla="*/ 80 w 561"/>
                  <a:gd name="T21" fmla="*/ 24 h 963"/>
                  <a:gd name="T22" fmla="*/ 10 w 561"/>
                  <a:gd name="T23" fmla="*/ 1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963">
                    <a:moveTo>
                      <a:pt x="10" y="12"/>
                    </a:moveTo>
                    <a:cubicBezTo>
                      <a:pt x="10" y="12"/>
                      <a:pt x="42" y="8"/>
                      <a:pt x="62" y="29"/>
                    </a:cubicBezTo>
                    <a:cubicBezTo>
                      <a:pt x="82" y="49"/>
                      <a:pt x="95" y="81"/>
                      <a:pt x="96" y="114"/>
                    </a:cubicBezTo>
                    <a:cubicBezTo>
                      <a:pt x="97" y="146"/>
                      <a:pt x="96" y="674"/>
                      <a:pt x="96" y="674"/>
                    </a:cubicBezTo>
                    <a:cubicBezTo>
                      <a:pt x="0" y="674"/>
                      <a:pt x="0" y="674"/>
                      <a:pt x="0" y="674"/>
                    </a:cubicBezTo>
                    <a:cubicBezTo>
                      <a:pt x="289" y="963"/>
                      <a:pt x="289" y="963"/>
                      <a:pt x="289" y="963"/>
                    </a:cubicBezTo>
                    <a:cubicBezTo>
                      <a:pt x="561" y="691"/>
                      <a:pt x="561" y="691"/>
                      <a:pt x="561" y="691"/>
                    </a:cubicBezTo>
                    <a:cubicBezTo>
                      <a:pt x="466" y="691"/>
                      <a:pt x="466" y="691"/>
                      <a:pt x="466" y="691"/>
                    </a:cubicBezTo>
                    <a:cubicBezTo>
                      <a:pt x="466" y="435"/>
                      <a:pt x="466" y="435"/>
                      <a:pt x="466" y="435"/>
                    </a:cubicBezTo>
                    <a:cubicBezTo>
                      <a:pt x="466" y="435"/>
                      <a:pt x="468" y="412"/>
                      <a:pt x="446" y="390"/>
                    </a:cubicBezTo>
                    <a:cubicBezTo>
                      <a:pt x="424" y="368"/>
                      <a:pt x="80" y="24"/>
                      <a:pt x="80" y="24"/>
                    </a:cubicBezTo>
                    <a:cubicBezTo>
                      <a:pt x="80" y="24"/>
                      <a:pt x="57" y="0"/>
                      <a:pt x="1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grpSp>
        <p:sp>
          <p:nvSpPr>
            <p:cNvPr id="55" name="TextBox 14">
              <a:extLst>
                <a:ext uri="{FF2B5EF4-FFF2-40B4-BE49-F238E27FC236}">
                  <a16:creationId xmlns:a16="http://schemas.microsoft.com/office/drawing/2014/main" id="{62D11301-E52E-4DA0-A6EA-BC0A63A02251}"/>
                </a:ext>
              </a:extLst>
            </p:cNvPr>
            <p:cNvSpPr txBox="1">
              <a:spLocks noChangeArrowheads="1"/>
            </p:cNvSpPr>
            <p:nvPr/>
          </p:nvSpPr>
          <p:spPr bwMode="auto">
            <a:xfrm>
              <a:off x="5861772" y="1111894"/>
              <a:ext cx="479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dirty="0">
                  <a:latin typeface="+mj-lt"/>
                  <a:ea typeface="Lato Black" panose="020F0502020204030203" pitchFamily="34" charset="0"/>
                  <a:cs typeface="Lato Black" panose="020F0502020204030203" pitchFamily="34" charset="0"/>
                </a:rPr>
                <a:t>01</a:t>
              </a:r>
            </a:p>
          </p:txBody>
        </p:sp>
        <p:sp>
          <p:nvSpPr>
            <p:cNvPr id="56" name="TextBox 15">
              <a:extLst>
                <a:ext uri="{FF2B5EF4-FFF2-40B4-BE49-F238E27FC236}">
                  <a16:creationId xmlns:a16="http://schemas.microsoft.com/office/drawing/2014/main" id="{EC098D5F-31B1-44F0-B3E3-9C785FC46A1C}"/>
                </a:ext>
              </a:extLst>
            </p:cNvPr>
            <p:cNvSpPr txBox="1">
              <a:spLocks noChangeArrowheads="1"/>
            </p:cNvSpPr>
            <p:nvPr/>
          </p:nvSpPr>
          <p:spPr bwMode="auto">
            <a:xfrm>
              <a:off x="7058940" y="2272357"/>
              <a:ext cx="538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02</a:t>
              </a:r>
            </a:p>
          </p:txBody>
        </p:sp>
        <p:sp>
          <p:nvSpPr>
            <p:cNvPr id="57" name="TextBox 16">
              <a:extLst>
                <a:ext uri="{FF2B5EF4-FFF2-40B4-BE49-F238E27FC236}">
                  <a16:creationId xmlns:a16="http://schemas.microsoft.com/office/drawing/2014/main" id="{85DBCACA-A2C2-49A6-B3F0-365E40B962B1}"/>
                </a:ext>
              </a:extLst>
            </p:cNvPr>
            <p:cNvSpPr txBox="1">
              <a:spLocks noChangeArrowheads="1"/>
            </p:cNvSpPr>
            <p:nvPr/>
          </p:nvSpPr>
          <p:spPr bwMode="auto">
            <a:xfrm>
              <a:off x="5831803" y="34169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03</a:t>
              </a:r>
            </a:p>
          </p:txBody>
        </p:sp>
        <p:sp>
          <p:nvSpPr>
            <p:cNvPr id="58" name="TextBox 17">
              <a:extLst>
                <a:ext uri="{FF2B5EF4-FFF2-40B4-BE49-F238E27FC236}">
                  <a16:creationId xmlns:a16="http://schemas.microsoft.com/office/drawing/2014/main" id="{7A1950C6-A3D8-469A-BDD6-495FF6F8E191}"/>
                </a:ext>
              </a:extLst>
            </p:cNvPr>
            <p:cNvSpPr txBox="1">
              <a:spLocks noChangeArrowheads="1"/>
            </p:cNvSpPr>
            <p:nvPr/>
          </p:nvSpPr>
          <p:spPr bwMode="auto">
            <a:xfrm>
              <a:off x="4657053" y="22993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04</a:t>
              </a:r>
            </a:p>
          </p:txBody>
        </p:sp>
        <p:sp>
          <p:nvSpPr>
            <p:cNvPr id="59" name="TextBox 18">
              <a:extLst>
                <a:ext uri="{FF2B5EF4-FFF2-40B4-BE49-F238E27FC236}">
                  <a16:creationId xmlns:a16="http://schemas.microsoft.com/office/drawing/2014/main" id="{AD95C724-BDAC-427A-AE27-42444A23C596}"/>
                </a:ext>
              </a:extLst>
            </p:cNvPr>
            <p:cNvSpPr>
              <a:spLocks noChangeArrowheads="1"/>
            </p:cNvSpPr>
            <p:nvPr/>
          </p:nvSpPr>
          <p:spPr bwMode="auto">
            <a:xfrm>
              <a:off x="2792915" y="557856"/>
              <a:ext cx="1104900" cy="990600"/>
            </a:xfrm>
            <a:prstGeom prst="roundRect">
              <a:avLst>
                <a:gd name="adj" fmla="val 16667"/>
              </a:avLst>
            </a:prstGeom>
            <a:solidFill>
              <a:srgbClr val="FFFFFF">
                <a:alpha val="20000"/>
              </a:srgbClr>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6600" dirty="0">
                <a:solidFill>
                  <a:schemeClr val="bg1"/>
                </a:solidFill>
                <a:latin typeface="+mj-lt"/>
              </a:endParaRPr>
            </a:p>
          </p:txBody>
        </p:sp>
        <p:sp>
          <p:nvSpPr>
            <p:cNvPr id="67" name="TextBox 66">
              <a:extLst>
                <a:ext uri="{FF2B5EF4-FFF2-40B4-BE49-F238E27FC236}">
                  <a16:creationId xmlns:a16="http://schemas.microsoft.com/office/drawing/2014/main" id="{14728FD8-DB26-4B9A-A0E8-101DC63B04FE}"/>
                </a:ext>
              </a:extLst>
            </p:cNvPr>
            <p:cNvSpPr txBox="1"/>
            <p:nvPr/>
          </p:nvSpPr>
          <p:spPr>
            <a:xfrm>
              <a:off x="-504175" y="645506"/>
              <a:ext cx="2997602" cy="348475"/>
            </a:xfrm>
            <a:prstGeom prst="rect">
              <a:avLst/>
            </a:prstGeom>
            <a:noFill/>
          </p:spPr>
          <p:txBody>
            <a:bodyPr wrap="square">
              <a:spAutoFit/>
            </a:bodyPr>
            <a:lstStyle/>
            <a:p>
              <a:pPr algn="ctr" eaLnBrk="1" fontAlgn="auto" hangingPunct="1">
                <a:spcBef>
                  <a:spcPts val="0"/>
                </a:spcBef>
                <a:spcAft>
                  <a:spcPts val="0"/>
                </a:spcAft>
                <a:defRPr/>
              </a:pPr>
              <a:endParaRPr lang="id-ID" sz="2000" dirty="0">
                <a:latin typeface="+mj-lt"/>
              </a:endParaRPr>
            </a:p>
          </p:txBody>
        </p:sp>
      </p:grpSp>
      <p:sp>
        <p:nvSpPr>
          <p:cNvPr id="47" name="TextBox 46">
            <a:extLst>
              <a:ext uri="{FF2B5EF4-FFF2-40B4-BE49-F238E27FC236}">
                <a16:creationId xmlns:a16="http://schemas.microsoft.com/office/drawing/2014/main" id="{D0D05A1B-98AC-4A00-B124-D0077CD774FD}"/>
              </a:ext>
            </a:extLst>
          </p:cNvPr>
          <p:cNvSpPr txBox="1"/>
          <p:nvPr/>
        </p:nvSpPr>
        <p:spPr>
          <a:xfrm>
            <a:off x="662408" y="843880"/>
            <a:ext cx="3879321" cy="5630811"/>
          </a:xfrm>
          <a:prstGeom prst="roundRect">
            <a:avLst/>
          </a:prstGeom>
          <a:solidFill>
            <a:schemeClr val="tx1">
              <a:alpha val="20000"/>
            </a:schemeClr>
          </a:solidFill>
          <a:ln>
            <a:noFill/>
          </a:ln>
        </p:spPr>
        <p:txBody>
          <a:bodyPr anchor="ctr"/>
          <a:lstStyle/>
          <a:p>
            <a:pPr algn="r" eaLnBrk="1" fontAlgn="auto" hangingPunct="1">
              <a:spcBef>
                <a:spcPts val="0"/>
              </a:spcBef>
              <a:spcAft>
                <a:spcPts val="0"/>
              </a:spcAft>
              <a:defRPr/>
            </a:pPr>
            <a:endParaRPr lang="en-US" sz="6600" dirty="0">
              <a:solidFill>
                <a:schemeClr val="bg1"/>
              </a:solidFill>
              <a:latin typeface="+mj-lt"/>
            </a:endParaRPr>
          </a:p>
        </p:txBody>
      </p:sp>
      <p:sp>
        <p:nvSpPr>
          <p:cNvPr id="48" name="TextBox 47">
            <a:extLst>
              <a:ext uri="{FF2B5EF4-FFF2-40B4-BE49-F238E27FC236}">
                <a16:creationId xmlns:a16="http://schemas.microsoft.com/office/drawing/2014/main" id="{2677FAE3-B4D7-44F9-83AB-38017234480B}"/>
              </a:ext>
            </a:extLst>
          </p:cNvPr>
          <p:cNvSpPr txBox="1"/>
          <p:nvPr/>
        </p:nvSpPr>
        <p:spPr>
          <a:xfrm>
            <a:off x="3563126" y="994463"/>
            <a:ext cx="517244" cy="1200329"/>
          </a:xfrm>
          <a:prstGeom prst="rect">
            <a:avLst/>
          </a:prstGeom>
          <a:noFill/>
        </p:spPr>
        <p:txBody>
          <a:bodyPr wrap="square" rtlCol="0">
            <a:spAutoFit/>
          </a:bodyPr>
          <a:lstStyle/>
          <a:p>
            <a:pPr algn="ctr">
              <a:defRPr/>
            </a:pPr>
            <a:r>
              <a:rPr lang="en-US" sz="7200" dirty="0">
                <a:solidFill>
                  <a:schemeClr val="bg1"/>
                </a:solidFill>
              </a:rPr>
              <a:t>1</a:t>
            </a:r>
          </a:p>
        </p:txBody>
      </p:sp>
      <p:pic>
        <p:nvPicPr>
          <p:cNvPr id="26" name="Graduation Questions">
            <a:hlinkClick r:id="" action="ppaction://media"/>
            <a:extLst>
              <a:ext uri="{FF2B5EF4-FFF2-40B4-BE49-F238E27FC236}">
                <a16:creationId xmlns:a16="http://schemas.microsoft.com/office/drawing/2014/main" id="{82B23887-4031-4B48-93FB-D96B764623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840614" y="4919002"/>
            <a:ext cx="1219199" cy="1219199"/>
          </a:xfrm>
          <a:prstGeom prst="rect">
            <a:avLst/>
          </a:prstGeom>
        </p:spPr>
      </p:pic>
      <p:pic>
        <p:nvPicPr>
          <p:cNvPr id="2" name="Picture 1">
            <a:extLst>
              <a:ext uri="{FF2B5EF4-FFF2-40B4-BE49-F238E27FC236}">
                <a16:creationId xmlns:a16="http://schemas.microsoft.com/office/drawing/2014/main" id="{9B553941-9B50-467C-B535-D8C5A2373B79}"/>
              </a:ext>
            </a:extLst>
          </p:cNvPr>
          <p:cNvPicPr>
            <a:picLocks noChangeAspect="1"/>
          </p:cNvPicPr>
          <p:nvPr/>
        </p:nvPicPr>
        <p:blipFill>
          <a:blip r:embed="rId7"/>
          <a:stretch>
            <a:fillRect/>
          </a:stretch>
        </p:blipFill>
        <p:spPr>
          <a:xfrm>
            <a:off x="873902" y="2143113"/>
            <a:ext cx="2393311" cy="2416890"/>
          </a:xfrm>
          <a:prstGeom prst="rect">
            <a:avLst/>
          </a:prstGeom>
        </p:spPr>
      </p:pic>
    </p:spTree>
    <p:extLst>
      <p:ext uri="{BB962C8B-B14F-4D97-AF65-F5344CB8AC3E}">
        <p14:creationId xmlns:p14="http://schemas.microsoft.com/office/powerpoint/2010/main" val="297149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67"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46" y="-4618"/>
            <a:ext cx="9656956" cy="6858000"/>
          </a:xfrm>
          <a:prstGeom prst="rect">
            <a:avLst/>
          </a:prstGeom>
        </p:spPr>
      </p:pic>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grpSp>
        <p:nvGrpSpPr>
          <p:cNvPr id="49" name="Group 48" descr="Process Graphic">
            <a:extLst>
              <a:ext uri="{FF2B5EF4-FFF2-40B4-BE49-F238E27FC236}">
                <a16:creationId xmlns:a16="http://schemas.microsoft.com/office/drawing/2014/main" id="{F9ADA81D-4CDA-4EE1-9CD8-D4A3F8136A10}"/>
              </a:ext>
            </a:extLst>
          </p:cNvPr>
          <p:cNvGrpSpPr/>
          <p:nvPr/>
        </p:nvGrpSpPr>
        <p:grpSpPr>
          <a:xfrm>
            <a:off x="-289096" y="1173921"/>
            <a:ext cx="8450228" cy="4334450"/>
            <a:chOff x="2802925" y="557856"/>
            <a:chExt cx="8425130" cy="3775076"/>
          </a:xfrm>
        </p:grpSpPr>
        <p:grpSp>
          <p:nvGrpSpPr>
            <p:cNvPr id="52" name="Group 44">
              <a:extLst>
                <a:ext uri="{FF2B5EF4-FFF2-40B4-BE49-F238E27FC236}">
                  <a16:creationId xmlns:a16="http://schemas.microsoft.com/office/drawing/2014/main" id="{C9C7CCD5-FADD-494E-B833-E696B6347857}"/>
                </a:ext>
              </a:extLst>
            </p:cNvPr>
            <p:cNvGrpSpPr>
              <a:grpSpLocks/>
            </p:cNvGrpSpPr>
            <p:nvPr/>
          </p:nvGrpSpPr>
          <p:grpSpPr bwMode="auto">
            <a:xfrm>
              <a:off x="7256378" y="1150688"/>
              <a:ext cx="972000" cy="257175"/>
              <a:chOff x="7528087" y="2680840"/>
              <a:chExt cx="2061939" cy="316190"/>
            </a:xfrm>
          </p:grpSpPr>
          <p:cxnSp>
            <p:nvCxnSpPr>
              <p:cNvPr id="86" name="Straight Connector 85">
                <a:extLst>
                  <a:ext uri="{FF2B5EF4-FFF2-40B4-BE49-F238E27FC236}">
                    <a16:creationId xmlns:a16="http://schemas.microsoft.com/office/drawing/2014/main" id="{6E30FCF4-384F-4BCE-8A64-252581213005}"/>
                  </a:ext>
                </a:extLst>
              </p:cNvPr>
              <p:cNvCxnSpPr/>
              <p:nvPr/>
            </p:nvCxnSpPr>
            <p:spPr>
              <a:xfrm flipV="1">
                <a:off x="7528087" y="2680840"/>
                <a:ext cx="498282"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78110554-BB05-45B3-8562-EF9B3D037476}"/>
                  </a:ext>
                </a:extLst>
              </p:cNvPr>
              <p:cNvCxnSpPr/>
              <p:nvPr/>
            </p:nvCxnSpPr>
            <p:spPr>
              <a:xfrm>
                <a:off x="8026369" y="2680840"/>
                <a:ext cx="1563657"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54" name="Group 50">
              <a:extLst>
                <a:ext uri="{FF2B5EF4-FFF2-40B4-BE49-F238E27FC236}">
                  <a16:creationId xmlns:a16="http://schemas.microsoft.com/office/drawing/2014/main" id="{98D80246-D915-4AF3-8BF2-AAAD83F59F3F}"/>
                </a:ext>
              </a:extLst>
            </p:cNvPr>
            <p:cNvGrpSpPr>
              <a:grpSpLocks noChangeAspect="1"/>
            </p:cNvGrpSpPr>
            <p:nvPr/>
          </p:nvGrpSpPr>
          <p:grpSpPr bwMode="auto">
            <a:xfrm>
              <a:off x="4236365" y="672157"/>
              <a:ext cx="3692525" cy="3660775"/>
              <a:chOff x="1961" y="581"/>
              <a:chExt cx="3678" cy="3648"/>
            </a:xfrm>
          </p:grpSpPr>
          <p:sp>
            <p:nvSpPr>
              <p:cNvPr id="75" name="Freeform 51">
                <a:extLst>
                  <a:ext uri="{FF2B5EF4-FFF2-40B4-BE49-F238E27FC236}">
                    <a16:creationId xmlns:a16="http://schemas.microsoft.com/office/drawing/2014/main" id="{C635BAAE-190D-4F54-97E2-0F4CE4427E88}"/>
                  </a:ext>
                </a:extLst>
              </p:cNvPr>
              <p:cNvSpPr>
                <a:spLocks/>
              </p:cNvSpPr>
              <p:nvPr/>
            </p:nvSpPr>
            <p:spPr bwMode="auto">
              <a:xfrm>
                <a:off x="2949" y="3391"/>
                <a:ext cx="588" cy="509"/>
              </a:xfrm>
              <a:custGeom>
                <a:avLst/>
                <a:gdLst>
                  <a:gd name="T0" fmla="*/ 122 w 286"/>
                  <a:gd name="T1" fmla="*/ 248 h 248"/>
                  <a:gd name="T2" fmla="*/ 239 w 286"/>
                  <a:gd name="T3" fmla="*/ 219 h 248"/>
                  <a:gd name="T4" fmla="*/ 20 w 286"/>
                  <a:gd name="T5" fmla="*/ 0 h 248"/>
                  <a:gd name="T6" fmla="*/ 76 w 286"/>
                  <a:gd name="T7" fmla="*/ 241 h 248"/>
                  <a:gd name="T8" fmla="*/ 122 w 286"/>
                  <a:gd name="T9" fmla="*/ 248 h 248"/>
                </a:gdLst>
                <a:ahLst/>
                <a:cxnLst>
                  <a:cxn ang="0">
                    <a:pos x="T0" y="T1"/>
                  </a:cxn>
                  <a:cxn ang="0">
                    <a:pos x="T2" y="T3"/>
                  </a:cxn>
                  <a:cxn ang="0">
                    <a:pos x="T4" y="T5"/>
                  </a:cxn>
                  <a:cxn ang="0">
                    <a:pos x="T6" y="T7"/>
                  </a:cxn>
                  <a:cxn ang="0">
                    <a:pos x="T8" y="T9"/>
                  </a:cxn>
                </a:cxnLst>
                <a:rect l="0" t="0" r="r" b="b"/>
                <a:pathLst>
                  <a:path w="286" h="248">
                    <a:moveTo>
                      <a:pt x="122" y="248"/>
                    </a:moveTo>
                    <a:cubicBezTo>
                      <a:pt x="122" y="248"/>
                      <a:pt x="192" y="241"/>
                      <a:pt x="239" y="219"/>
                    </a:cubicBezTo>
                    <a:cubicBezTo>
                      <a:pt x="286" y="197"/>
                      <a:pt x="20" y="0"/>
                      <a:pt x="20" y="0"/>
                    </a:cubicBezTo>
                    <a:cubicBezTo>
                      <a:pt x="20" y="0"/>
                      <a:pt x="0" y="210"/>
                      <a:pt x="76" y="241"/>
                    </a:cubicBezTo>
                    <a:lnTo>
                      <a:pt x="122" y="248"/>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6" name="Freeform 52">
                <a:extLst>
                  <a:ext uri="{FF2B5EF4-FFF2-40B4-BE49-F238E27FC236}">
                    <a16:creationId xmlns:a16="http://schemas.microsoft.com/office/drawing/2014/main" id="{A4C906DC-717D-4EBF-A828-99847149716D}"/>
                  </a:ext>
                </a:extLst>
              </p:cNvPr>
              <p:cNvSpPr>
                <a:spLocks/>
              </p:cNvSpPr>
              <p:nvPr/>
            </p:nvSpPr>
            <p:spPr bwMode="auto">
              <a:xfrm>
                <a:off x="4799" y="2653"/>
                <a:ext cx="509" cy="588"/>
              </a:xfrm>
              <a:custGeom>
                <a:avLst/>
                <a:gdLst>
                  <a:gd name="T0" fmla="*/ 248 w 248"/>
                  <a:gd name="T1" fmla="*/ 164 h 287"/>
                  <a:gd name="T2" fmla="*/ 219 w 248"/>
                  <a:gd name="T3" fmla="*/ 48 h 287"/>
                  <a:gd name="T4" fmla="*/ 0 w 248"/>
                  <a:gd name="T5" fmla="*/ 266 h 287"/>
                  <a:gd name="T6" fmla="*/ 241 w 248"/>
                  <a:gd name="T7" fmla="*/ 210 h 287"/>
                  <a:gd name="T8" fmla="*/ 248 w 248"/>
                  <a:gd name="T9" fmla="*/ 164 h 287"/>
                </a:gdLst>
                <a:ahLst/>
                <a:cxnLst>
                  <a:cxn ang="0">
                    <a:pos x="T0" y="T1"/>
                  </a:cxn>
                  <a:cxn ang="0">
                    <a:pos x="T2" y="T3"/>
                  </a:cxn>
                  <a:cxn ang="0">
                    <a:pos x="T4" y="T5"/>
                  </a:cxn>
                  <a:cxn ang="0">
                    <a:pos x="T6" y="T7"/>
                  </a:cxn>
                  <a:cxn ang="0">
                    <a:pos x="T8" y="T9"/>
                  </a:cxn>
                </a:cxnLst>
                <a:rect l="0" t="0" r="r" b="b"/>
                <a:pathLst>
                  <a:path w="248" h="287">
                    <a:moveTo>
                      <a:pt x="248" y="164"/>
                    </a:moveTo>
                    <a:cubicBezTo>
                      <a:pt x="248" y="164"/>
                      <a:pt x="241" y="95"/>
                      <a:pt x="219" y="48"/>
                    </a:cubicBezTo>
                    <a:cubicBezTo>
                      <a:pt x="197" y="0"/>
                      <a:pt x="0" y="266"/>
                      <a:pt x="0" y="266"/>
                    </a:cubicBezTo>
                    <a:cubicBezTo>
                      <a:pt x="0" y="266"/>
                      <a:pt x="210" y="287"/>
                      <a:pt x="241" y="210"/>
                    </a:cubicBezTo>
                    <a:lnTo>
                      <a:pt x="248" y="16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7" name="Freeform 53">
                <a:extLst>
                  <a:ext uri="{FF2B5EF4-FFF2-40B4-BE49-F238E27FC236}">
                    <a16:creationId xmlns:a16="http://schemas.microsoft.com/office/drawing/2014/main" id="{16DB17D7-0314-422D-8934-66E719852ACA}"/>
                  </a:ext>
                </a:extLst>
              </p:cNvPr>
              <p:cNvSpPr>
                <a:spLocks/>
              </p:cNvSpPr>
              <p:nvPr/>
            </p:nvSpPr>
            <p:spPr bwMode="auto">
              <a:xfrm>
                <a:off x="4062" y="883"/>
                <a:ext cx="588" cy="508"/>
              </a:xfrm>
              <a:custGeom>
                <a:avLst/>
                <a:gdLst>
                  <a:gd name="T0" fmla="*/ 163 w 286"/>
                  <a:gd name="T1" fmla="*/ 0 h 247"/>
                  <a:gd name="T2" fmla="*/ 47 w 286"/>
                  <a:gd name="T3" fmla="*/ 28 h 247"/>
                  <a:gd name="T4" fmla="*/ 266 w 286"/>
                  <a:gd name="T5" fmla="*/ 247 h 247"/>
                  <a:gd name="T6" fmla="*/ 209 w 286"/>
                  <a:gd name="T7" fmla="*/ 6 h 247"/>
                  <a:gd name="T8" fmla="*/ 163 w 286"/>
                  <a:gd name="T9" fmla="*/ 0 h 247"/>
                </a:gdLst>
                <a:ahLst/>
                <a:cxnLst>
                  <a:cxn ang="0">
                    <a:pos x="T0" y="T1"/>
                  </a:cxn>
                  <a:cxn ang="0">
                    <a:pos x="T2" y="T3"/>
                  </a:cxn>
                  <a:cxn ang="0">
                    <a:pos x="T4" y="T5"/>
                  </a:cxn>
                  <a:cxn ang="0">
                    <a:pos x="T6" y="T7"/>
                  </a:cxn>
                  <a:cxn ang="0">
                    <a:pos x="T8" y="T9"/>
                  </a:cxn>
                </a:cxnLst>
                <a:rect l="0" t="0" r="r" b="b"/>
                <a:pathLst>
                  <a:path w="286" h="247">
                    <a:moveTo>
                      <a:pt x="163" y="0"/>
                    </a:moveTo>
                    <a:cubicBezTo>
                      <a:pt x="163" y="0"/>
                      <a:pt x="94" y="6"/>
                      <a:pt x="47" y="28"/>
                    </a:cubicBezTo>
                    <a:cubicBezTo>
                      <a:pt x="0" y="50"/>
                      <a:pt x="266" y="247"/>
                      <a:pt x="266" y="247"/>
                    </a:cubicBezTo>
                    <a:cubicBezTo>
                      <a:pt x="266" y="247"/>
                      <a:pt x="286" y="37"/>
                      <a:pt x="209" y="6"/>
                    </a:cubicBezTo>
                    <a:lnTo>
                      <a:pt x="16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8" name="Freeform 54">
                <a:extLst>
                  <a:ext uri="{FF2B5EF4-FFF2-40B4-BE49-F238E27FC236}">
                    <a16:creationId xmlns:a16="http://schemas.microsoft.com/office/drawing/2014/main" id="{C9AEF7F8-2262-4B1A-BB75-C27D30C30FA8}"/>
                  </a:ext>
                </a:extLst>
              </p:cNvPr>
              <p:cNvSpPr>
                <a:spLocks/>
              </p:cNvSpPr>
              <p:nvPr/>
            </p:nvSpPr>
            <p:spPr bwMode="auto">
              <a:xfrm>
                <a:off x="2291" y="1541"/>
                <a:ext cx="508" cy="588"/>
              </a:xfrm>
              <a:custGeom>
                <a:avLst/>
                <a:gdLst>
                  <a:gd name="T0" fmla="*/ 0 w 247"/>
                  <a:gd name="T1" fmla="*/ 122 h 286"/>
                  <a:gd name="T2" fmla="*/ 28 w 247"/>
                  <a:gd name="T3" fmla="*/ 239 h 286"/>
                  <a:gd name="T4" fmla="*/ 247 w 247"/>
                  <a:gd name="T5" fmla="*/ 20 h 286"/>
                  <a:gd name="T6" fmla="*/ 6 w 247"/>
                  <a:gd name="T7" fmla="*/ 76 h 286"/>
                  <a:gd name="T8" fmla="*/ 0 w 247"/>
                  <a:gd name="T9" fmla="*/ 122 h 286"/>
                </a:gdLst>
                <a:ahLst/>
                <a:cxnLst>
                  <a:cxn ang="0">
                    <a:pos x="T0" y="T1"/>
                  </a:cxn>
                  <a:cxn ang="0">
                    <a:pos x="T2" y="T3"/>
                  </a:cxn>
                  <a:cxn ang="0">
                    <a:pos x="T4" y="T5"/>
                  </a:cxn>
                  <a:cxn ang="0">
                    <a:pos x="T6" y="T7"/>
                  </a:cxn>
                  <a:cxn ang="0">
                    <a:pos x="T8" y="T9"/>
                  </a:cxn>
                </a:cxnLst>
                <a:rect l="0" t="0" r="r" b="b"/>
                <a:pathLst>
                  <a:path w="247" h="286">
                    <a:moveTo>
                      <a:pt x="0" y="122"/>
                    </a:moveTo>
                    <a:cubicBezTo>
                      <a:pt x="0" y="122"/>
                      <a:pt x="6" y="192"/>
                      <a:pt x="28" y="239"/>
                    </a:cubicBezTo>
                    <a:cubicBezTo>
                      <a:pt x="50" y="286"/>
                      <a:pt x="247" y="20"/>
                      <a:pt x="247" y="20"/>
                    </a:cubicBezTo>
                    <a:cubicBezTo>
                      <a:pt x="247" y="20"/>
                      <a:pt x="37" y="0"/>
                      <a:pt x="6" y="76"/>
                    </a:cubicBezTo>
                    <a:lnTo>
                      <a:pt x="0" y="12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9" name="Freeform 55">
                <a:extLst>
                  <a:ext uri="{FF2B5EF4-FFF2-40B4-BE49-F238E27FC236}">
                    <a16:creationId xmlns:a16="http://schemas.microsoft.com/office/drawing/2014/main" id="{D1F54A9F-CB6B-4707-92E5-8908E37BD0A6}"/>
                  </a:ext>
                </a:extLst>
              </p:cNvPr>
              <p:cNvSpPr>
                <a:spLocks/>
              </p:cNvSpPr>
              <p:nvPr/>
            </p:nvSpPr>
            <p:spPr bwMode="auto">
              <a:xfrm>
                <a:off x="1961" y="581"/>
                <a:ext cx="3678" cy="3648"/>
              </a:xfrm>
              <a:custGeom>
                <a:avLst/>
                <a:gdLst>
                  <a:gd name="T0" fmla="*/ 921 w 1790"/>
                  <a:gd name="T1" fmla="*/ 0 h 1775"/>
                  <a:gd name="T2" fmla="*/ 1775 w 1790"/>
                  <a:gd name="T3" fmla="*/ 855 h 1775"/>
                  <a:gd name="T4" fmla="*/ 1775 w 1790"/>
                  <a:gd name="T5" fmla="*/ 907 h 1775"/>
                  <a:gd name="T6" fmla="*/ 921 w 1790"/>
                  <a:gd name="T7" fmla="*/ 1761 h 1775"/>
                  <a:gd name="T8" fmla="*/ 869 w 1790"/>
                  <a:gd name="T9" fmla="*/ 1761 h 1775"/>
                  <a:gd name="T10" fmla="*/ 14 w 1790"/>
                  <a:gd name="T11" fmla="*/ 907 h 1775"/>
                  <a:gd name="T12" fmla="*/ 14 w 1790"/>
                  <a:gd name="T13" fmla="*/ 855 h 1775"/>
                  <a:gd name="T14" fmla="*/ 869 w 1790"/>
                  <a:gd name="T15" fmla="*/ 0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0" h="1775">
                    <a:moveTo>
                      <a:pt x="921" y="0"/>
                    </a:moveTo>
                    <a:cubicBezTo>
                      <a:pt x="1775" y="855"/>
                      <a:pt x="1775" y="855"/>
                      <a:pt x="1775" y="855"/>
                    </a:cubicBezTo>
                    <a:cubicBezTo>
                      <a:pt x="1790" y="869"/>
                      <a:pt x="1790" y="892"/>
                      <a:pt x="1775" y="907"/>
                    </a:cubicBezTo>
                    <a:cubicBezTo>
                      <a:pt x="921" y="1761"/>
                      <a:pt x="921" y="1761"/>
                      <a:pt x="921" y="1761"/>
                    </a:cubicBezTo>
                    <a:cubicBezTo>
                      <a:pt x="906" y="1775"/>
                      <a:pt x="883" y="1775"/>
                      <a:pt x="869" y="1761"/>
                    </a:cubicBezTo>
                    <a:cubicBezTo>
                      <a:pt x="14" y="907"/>
                      <a:pt x="14" y="907"/>
                      <a:pt x="14" y="907"/>
                    </a:cubicBezTo>
                    <a:cubicBezTo>
                      <a:pt x="0" y="892"/>
                      <a:pt x="0" y="869"/>
                      <a:pt x="14" y="855"/>
                    </a:cubicBezTo>
                    <a:cubicBezTo>
                      <a:pt x="869" y="0"/>
                      <a:pt x="869" y="0"/>
                      <a:pt x="869"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80" name="Freeform 56">
                <a:extLst>
                  <a:ext uri="{FF2B5EF4-FFF2-40B4-BE49-F238E27FC236}">
                    <a16:creationId xmlns:a16="http://schemas.microsoft.com/office/drawing/2014/main" id="{EC6C5E2C-56C4-40C6-8CA0-1BD73021F86D}"/>
                  </a:ext>
                </a:extLst>
              </p:cNvPr>
              <p:cNvSpPr>
                <a:spLocks/>
              </p:cNvSpPr>
              <p:nvPr/>
            </p:nvSpPr>
            <p:spPr bwMode="auto">
              <a:xfrm>
                <a:off x="2267" y="659"/>
                <a:ext cx="1979" cy="1155"/>
              </a:xfrm>
              <a:custGeom>
                <a:avLst/>
                <a:gdLst>
                  <a:gd name="T0" fmla="*/ 1420 w 963"/>
                  <a:gd name="T1" fmla="*/ 0 h 562"/>
                  <a:gd name="T2" fmla="*/ 1420 w 963"/>
                  <a:gd name="T3" fmla="*/ 195 h 562"/>
                  <a:gd name="T4" fmla="*/ 892 w 963"/>
                  <a:gd name="T5" fmla="*/ 195 h 562"/>
                  <a:gd name="T6" fmla="*/ 801 w 963"/>
                  <a:gd name="T7" fmla="*/ 238 h 562"/>
                  <a:gd name="T8" fmla="*/ 47 w 963"/>
                  <a:gd name="T9" fmla="*/ 991 h 562"/>
                  <a:gd name="T10" fmla="*/ 25 w 963"/>
                  <a:gd name="T11" fmla="*/ 1132 h 562"/>
                  <a:gd name="T12" fmla="*/ 58 w 963"/>
                  <a:gd name="T13" fmla="*/ 1026 h 562"/>
                  <a:gd name="T14" fmla="*/ 232 w 963"/>
                  <a:gd name="T15" fmla="*/ 956 h 562"/>
                  <a:gd name="T16" fmla="*/ 1385 w 963"/>
                  <a:gd name="T17" fmla="*/ 956 h 562"/>
                  <a:gd name="T18" fmla="*/ 1385 w 963"/>
                  <a:gd name="T19" fmla="*/ 1155 h 562"/>
                  <a:gd name="T20" fmla="*/ 1979 w 963"/>
                  <a:gd name="T21" fmla="*/ 561 h 562"/>
                  <a:gd name="T22" fmla="*/ 1420 w 963"/>
                  <a:gd name="T23" fmla="*/ 0 h 5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63" h="562">
                    <a:moveTo>
                      <a:pt x="691" y="0"/>
                    </a:moveTo>
                    <a:cubicBezTo>
                      <a:pt x="691" y="95"/>
                      <a:pt x="691" y="95"/>
                      <a:pt x="691" y="95"/>
                    </a:cubicBezTo>
                    <a:cubicBezTo>
                      <a:pt x="434" y="95"/>
                      <a:pt x="434" y="95"/>
                      <a:pt x="434" y="95"/>
                    </a:cubicBezTo>
                    <a:cubicBezTo>
                      <a:pt x="434" y="95"/>
                      <a:pt x="412" y="93"/>
                      <a:pt x="390" y="116"/>
                    </a:cubicBezTo>
                    <a:cubicBezTo>
                      <a:pt x="368" y="138"/>
                      <a:pt x="23" y="482"/>
                      <a:pt x="23" y="482"/>
                    </a:cubicBezTo>
                    <a:cubicBezTo>
                      <a:pt x="23" y="482"/>
                      <a:pt x="0" y="504"/>
                      <a:pt x="12" y="551"/>
                    </a:cubicBezTo>
                    <a:cubicBezTo>
                      <a:pt x="12" y="551"/>
                      <a:pt x="8" y="520"/>
                      <a:pt x="28" y="499"/>
                    </a:cubicBezTo>
                    <a:cubicBezTo>
                      <a:pt x="49" y="479"/>
                      <a:pt x="81" y="466"/>
                      <a:pt x="113" y="465"/>
                    </a:cubicBezTo>
                    <a:cubicBezTo>
                      <a:pt x="146" y="465"/>
                      <a:pt x="674" y="465"/>
                      <a:pt x="674" y="465"/>
                    </a:cubicBezTo>
                    <a:cubicBezTo>
                      <a:pt x="674" y="562"/>
                      <a:pt x="674" y="562"/>
                      <a:pt x="674" y="562"/>
                    </a:cubicBezTo>
                    <a:cubicBezTo>
                      <a:pt x="963" y="273"/>
                      <a:pt x="963" y="273"/>
                      <a:pt x="963" y="273"/>
                    </a:cubicBezTo>
                    <a:cubicBezTo>
                      <a:pt x="691" y="0"/>
                      <a:pt x="691" y="0"/>
                      <a:pt x="691"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j-lt"/>
                </a:endParaRPr>
              </a:p>
            </p:txBody>
          </p:sp>
          <p:sp>
            <p:nvSpPr>
              <p:cNvPr id="81" name="Freeform 57">
                <a:extLst>
                  <a:ext uri="{FF2B5EF4-FFF2-40B4-BE49-F238E27FC236}">
                    <a16:creationId xmlns:a16="http://schemas.microsoft.com/office/drawing/2014/main" id="{7E580D2C-5D1C-493E-B6FD-AB20742BBF5D}"/>
                  </a:ext>
                </a:extLst>
              </p:cNvPr>
              <p:cNvSpPr>
                <a:spLocks/>
              </p:cNvSpPr>
              <p:nvPr/>
            </p:nvSpPr>
            <p:spPr bwMode="auto">
              <a:xfrm>
                <a:off x="2068" y="1946"/>
                <a:ext cx="1155" cy="1979"/>
              </a:xfrm>
              <a:custGeom>
                <a:avLst/>
                <a:gdLst>
                  <a:gd name="T0" fmla="*/ 1132 w 562"/>
                  <a:gd name="T1" fmla="*/ 1954 h 963"/>
                  <a:gd name="T2" fmla="*/ 1028 w 562"/>
                  <a:gd name="T3" fmla="*/ 1919 h 963"/>
                  <a:gd name="T4" fmla="*/ 958 w 562"/>
                  <a:gd name="T5" fmla="*/ 1745 h 963"/>
                  <a:gd name="T6" fmla="*/ 958 w 562"/>
                  <a:gd name="T7" fmla="*/ 594 h 963"/>
                  <a:gd name="T8" fmla="*/ 1155 w 562"/>
                  <a:gd name="T9" fmla="*/ 594 h 963"/>
                  <a:gd name="T10" fmla="*/ 561 w 562"/>
                  <a:gd name="T11" fmla="*/ 0 h 963"/>
                  <a:gd name="T12" fmla="*/ 0 w 562"/>
                  <a:gd name="T13" fmla="*/ 559 h 963"/>
                  <a:gd name="T14" fmla="*/ 195 w 562"/>
                  <a:gd name="T15" fmla="*/ 559 h 963"/>
                  <a:gd name="T16" fmla="*/ 195 w 562"/>
                  <a:gd name="T17" fmla="*/ 1085 h 963"/>
                  <a:gd name="T18" fmla="*/ 238 w 562"/>
                  <a:gd name="T19" fmla="*/ 1178 h 963"/>
                  <a:gd name="T20" fmla="*/ 991 w 562"/>
                  <a:gd name="T21" fmla="*/ 1930 h 963"/>
                  <a:gd name="T22" fmla="*/ 1132 w 562"/>
                  <a:gd name="T23" fmla="*/ 1954 h 9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2" h="963">
                    <a:moveTo>
                      <a:pt x="551" y="951"/>
                    </a:moveTo>
                    <a:cubicBezTo>
                      <a:pt x="551" y="951"/>
                      <a:pt x="520" y="955"/>
                      <a:pt x="500" y="934"/>
                    </a:cubicBezTo>
                    <a:cubicBezTo>
                      <a:pt x="479" y="914"/>
                      <a:pt x="466" y="881"/>
                      <a:pt x="466" y="849"/>
                    </a:cubicBezTo>
                    <a:cubicBezTo>
                      <a:pt x="465" y="817"/>
                      <a:pt x="466" y="289"/>
                      <a:pt x="466" y="289"/>
                    </a:cubicBezTo>
                    <a:cubicBezTo>
                      <a:pt x="562" y="289"/>
                      <a:pt x="562" y="289"/>
                      <a:pt x="562" y="289"/>
                    </a:cubicBezTo>
                    <a:cubicBezTo>
                      <a:pt x="273" y="0"/>
                      <a:pt x="273" y="0"/>
                      <a:pt x="273" y="0"/>
                    </a:cubicBezTo>
                    <a:cubicBezTo>
                      <a:pt x="0" y="272"/>
                      <a:pt x="0" y="272"/>
                      <a:pt x="0" y="272"/>
                    </a:cubicBezTo>
                    <a:cubicBezTo>
                      <a:pt x="95" y="272"/>
                      <a:pt x="95" y="272"/>
                      <a:pt x="95" y="272"/>
                    </a:cubicBezTo>
                    <a:cubicBezTo>
                      <a:pt x="95" y="528"/>
                      <a:pt x="95" y="528"/>
                      <a:pt x="95" y="528"/>
                    </a:cubicBezTo>
                    <a:cubicBezTo>
                      <a:pt x="95" y="528"/>
                      <a:pt x="93" y="551"/>
                      <a:pt x="116" y="573"/>
                    </a:cubicBezTo>
                    <a:cubicBezTo>
                      <a:pt x="138" y="595"/>
                      <a:pt x="482" y="939"/>
                      <a:pt x="482" y="939"/>
                    </a:cubicBezTo>
                    <a:cubicBezTo>
                      <a:pt x="482" y="939"/>
                      <a:pt x="504" y="963"/>
                      <a:pt x="551" y="9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mj-lt"/>
                </a:endParaRPr>
              </a:p>
            </p:txBody>
          </p:sp>
          <p:sp>
            <p:nvSpPr>
              <p:cNvPr id="82" name="Freeform 58">
                <a:extLst>
                  <a:ext uri="{FF2B5EF4-FFF2-40B4-BE49-F238E27FC236}">
                    <a16:creationId xmlns:a16="http://schemas.microsoft.com/office/drawing/2014/main" id="{C3C5A65F-DBAE-4949-BF9D-B2F2A57A0309}"/>
                  </a:ext>
                </a:extLst>
              </p:cNvPr>
              <p:cNvSpPr>
                <a:spLocks/>
              </p:cNvSpPr>
              <p:nvPr/>
            </p:nvSpPr>
            <p:spPr bwMode="auto">
              <a:xfrm>
                <a:off x="3354" y="2970"/>
                <a:ext cx="1978" cy="1152"/>
              </a:xfrm>
              <a:custGeom>
                <a:avLst/>
                <a:gdLst>
                  <a:gd name="T0" fmla="*/ 951 w 963"/>
                  <a:gd name="T1" fmla="*/ 10 h 561"/>
                  <a:gd name="T2" fmla="*/ 934 w 963"/>
                  <a:gd name="T3" fmla="*/ 62 h 561"/>
                  <a:gd name="T4" fmla="*/ 849 w 963"/>
                  <a:gd name="T5" fmla="*/ 96 h 561"/>
                  <a:gd name="T6" fmla="*/ 289 w 963"/>
                  <a:gd name="T7" fmla="*/ 96 h 561"/>
                  <a:gd name="T8" fmla="*/ 289 w 963"/>
                  <a:gd name="T9" fmla="*/ 0 h 561"/>
                  <a:gd name="T10" fmla="*/ 0 w 963"/>
                  <a:gd name="T11" fmla="*/ 289 h 561"/>
                  <a:gd name="T12" fmla="*/ 272 w 963"/>
                  <a:gd name="T13" fmla="*/ 561 h 561"/>
                  <a:gd name="T14" fmla="*/ 272 w 963"/>
                  <a:gd name="T15" fmla="*/ 466 h 561"/>
                  <a:gd name="T16" fmla="*/ 528 w 963"/>
                  <a:gd name="T17" fmla="*/ 466 h 561"/>
                  <a:gd name="T18" fmla="*/ 573 w 963"/>
                  <a:gd name="T19" fmla="*/ 446 h 561"/>
                  <a:gd name="T20" fmla="*/ 939 w 963"/>
                  <a:gd name="T21" fmla="*/ 80 h 561"/>
                  <a:gd name="T22" fmla="*/ 951 w 963"/>
                  <a:gd name="T23" fmla="*/ 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3" h="561">
                    <a:moveTo>
                      <a:pt x="951" y="10"/>
                    </a:moveTo>
                    <a:cubicBezTo>
                      <a:pt x="951" y="10"/>
                      <a:pt x="955" y="42"/>
                      <a:pt x="934" y="62"/>
                    </a:cubicBezTo>
                    <a:cubicBezTo>
                      <a:pt x="914" y="82"/>
                      <a:pt x="882" y="95"/>
                      <a:pt x="849" y="96"/>
                    </a:cubicBezTo>
                    <a:cubicBezTo>
                      <a:pt x="817" y="97"/>
                      <a:pt x="289" y="96"/>
                      <a:pt x="289" y="96"/>
                    </a:cubicBezTo>
                    <a:cubicBezTo>
                      <a:pt x="289" y="0"/>
                      <a:pt x="289" y="0"/>
                      <a:pt x="289" y="0"/>
                    </a:cubicBezTo>
                    <a:cubicBezTo>
                      <a:pt x="0" y="289"/>
                      <a:pt x="0" y="289"/>
                      <a:pt x="0" y="289"/>
                    </a:cubicBezTo>
                    <a:cubicBezTo>
                      <a:pt x="272" y="561"/>
                      <a:pt x="272" y="561"/>
                      <a:pt x="272" y="561"/>
                    </a:cubicBezTo>
                    <a:cubicBezTo>
                      <a:pt x="272" y="466"/>
                      <a:pt x="272" y="466"/>
                      <a:pt x="272" y="466"/>
                    </a:cubicBezTo>
                    <a:cubicBezTo>
                      <a:pt x="528" y="466"/>
                      <a:pt x="528" y="466"/>
                      <a:pt x="528" y="466"/>
                    </a:cubicBezTo>
                    <a:cubicBezTo>
                      <a:pt x="528" y="466"/>
                      <a:pt x="551" y="468"/>
                      <a:pt x="573" y="446"/>
                    </a:cubicBezTo>
                    <a:cubicBezTo>
                      <a:pt x="595" y="424"/>
                      <a:pt x="939" y="80"/>
                      <a:pt x="939" y="80"/>
                    </a:cubicBezTo>
                    <a:cubicBezTo>
                      <a:pt x="939" y="80"/>
                      <a:pt x="963" y="57"/>
                      <a:pt x="95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83" name="Freeform 59">
                <a:extLst>
                  <a:ext uri="{FF2B5EF4-FFF2-40B4-BE49-F238E27FC236}">
                    <a16:creationId xmlns:a16="http://schemas.microsoft.com/office/drawing/2014/main" id="{C5739E98-373F-4DF2-8A33-75EE4CC93846}"/>
                  </a:ext>
                </a:extLst>
              </p:cNvPr>
              <p:cNvSpPr>
                <a:spLocks/>
              </p:cNvSpPr>
              <p:nvPr/>
            </p:nvSpPr>
            <p:spPr bwMode="auto">
              <a:xfrm>
                <a:off x="4409" y="866"/>
                <a:ext cx="1153" cy="1979"/>
              </a:xfrm>
              <a:custGeom>
                <a:avLst/>
                <a:gdLst>
                  <a:gd name="T0" fmla="*/ 10 w 561"/>
                  <a:gd name="T1" fmla="*/ 12 h 963"/>
                  <a:gd name="T2" fmla="*/ 62 w 561"/>
                  <a:gd name="T3" fmla="*/ 29 h 963"/>
                  <a:gd name="T4" fmla="*/ 96 w 561"/>
                  <a:gd name="T5" fmla="*/ 114 h 963"/>
                  <a:gd name="T6" fmla="*/ 96 w 561"/>
                  <a:gd name="T7" fmla="*/ 674 h 963"/>
                  <a:gd name="T8" fmla="*/ 0 w 561"/>
                  <a:gd name="T9" fmla="*/ 674 h 963"/>
                  <a:gd name="T10" fmla="*/ 289 w 561"/>
                  <a:gd name="T11" fmla="*/ 963 h 963"/>
                  <a:gd name="T12" fmla="*/ 561 w 561"/>
                  <a:gd name="T13" fmla="*/ 691 h 963"/>
                  <a:gd name="T14" fmla="*/ 466 w 561"/>
                  <a:gd name="T15" fmla="*/ 691 h 963"/>
                  <a:gd name="T16" fmla="*/ 466 w 561"/>
                  <a:gd name="T17" fmla="*/ 435 h 963"/>
                  <a:gd name="T18" fmla="*/ 446 w 561"/>
                  <a:gd name="T19" fmla="*/ 390 h 963"/>
                  <a:gd name="T20" fmla="*/ 80 w 561"/>
                  <a:gd name="T21" fmla="*/ 24 h 963"/>
                  <a:gd name="T22" fmla="*/ 10 w 561"/>
                  <a:gd name="T23" fmla="*/ 1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963">
                    <a:moveTo>
                      <a:pt x="10" y="12"/>
                    </a:moveTo>
                    <a:cubicBezTo>
                      <a:pt x="10" y="12"/>
                      <a:pt x="42" y="8"/>
                      <a:pt x="62" y="29"/>
                    </a:cubicBezTo>
                    <a:cubicBezTo>
                      <a:pt x="82" y="49"/>
                      <a:pt x="95" y="81"/>
                      <a:pt x="96" y="114"/>
                    </a:cubicBezTo>
                    <a:cubicBezTo>
                      <a:pt x="97" y="146"/>
                      <a:pt x="96" y="674"/>
                      <a:pt x="96" y="674"/>
                    </a:cubicBezTo>
                    <a:cubicBezTo>
                      <a:pt x="0" y="674"/>
                      <a:pt x="0" y="674"/>
                      <a:pt x="0" y="674"/>
                    </a:cubicBezTo>
                    <a:cubicBezTo>
                      <a:pt x="289" y="963"/>
                      <a:pt x="289" y="963"/>
                      <a:pt x="289" y="963"/>
                    </a:cubicBezTo>
                    <a:cubicBezTo>
                      <a:pt x="561" y="691"/>
                      <a:pt x="561" y="691"/>
                      <a:pt x="561" y="691"/>
                    </a:cubicBezTo>
                    <a:cubicBezTo>
                      <a:pt x="466" y="691"/>
                      <a:pt x="466" y="691"/>
                      <a:pt x="466" y="691"/>
                    </a:cubicBezTo>
                    <a:cubicBezTo>
                      <a:pt x="466" y="435"/>
                      <a:pt x="466" y="435"/>
                      <a:pt x="466" y="435"/>
                    </a:cubicBezTo>
                    <a:cubicBezTo>
                      <a:pt x="466" y="435"/>
                      <a:pt x="468" y="412"/>
                      <a:pt x="446" y="390"/>
                    </a:cubicBezTo>
                    <a:cubicBezTo>
                      <a:pt x="424" y="368"/>
                      <a:pt x="80" y="24"/>
                      <a:pt x="80" y="24"/>
                    </a:cubicBezTo>
                    <a:cubicBezTo>
                      <a:pt x="80" y="24"/>
                      <a:pt x="57" y="0"/>
                      <a:pt x="1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grpSp>
        <p:sp>
          <p:nvSpPr>
            <p:cNvPr id="55" name="TextBox 14">
              <a:extLst>
                <a:ext uri="{FF2B5EF4-FFF2-40B4-BE49-F238E27FC236}">
                  <a16:creationId xmlns:a16="http://schemas.microsoft.com/office/drawing/2014/main" id="{62D11301-E52E-4DA0-A6EA-BC0A63A02251}"/>
                </a:ext>
              </a:extLst>
            </p:cNvPr>
            <p:cNvSpPr txBox="1">
              <a:spLocks noChangeArrowheads="1"/>
            </p:cNvSpPr>
            <p:nvPr/>
          </p:nvSpPr>
          <p:spPr bwMode="auto">
            <a:xfrm>
              <a:off x="5861772" y="1111894"/>
              <a:ext cx="479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dirty="0">
                  <a:latin typeface="+mj-lt"/>
                  <a:ea typeface="Lato Black" panose="020F0502020204030203" pitchFamily="34" charset="0"/>
                  <a:cs typeface="Lato Black" panose="020F0502020204030203" pitchFamily="34" charset="0"/>
                </a:rPr>
                <a:t>01</a:t>
              </a:r>
            </a:p>
          </p:txBody>
        </p:sp>
        <p:sp>
          <p:nvSpPr>
            <p:cNvPr id="56" name="TextBox 15">
              <a:extLst>
                <a:ext uri="{FF2B5EF4-FFF2-40B4-BE49-F238E27FC236}">
                  <a16:creationId xmlns:a16="http://schemas.microsoft.com/office/drawing/2014/main" id="{EC098D5F-31B1-44F0-B3E3-9C785FC46A1C}"/>
                </a:ext>
              </a:extLst>
            </p:cNvPr>
            <p:cNvSpPr txBox="1">
              <a:spLocks noChangeArrowheads="1"/>
            </p:cNvSpPr>
            <p:nvPr/>
          </p:nvSpPr>
          <p:spPr bwMode="auto">
            <a:xfrm>
              <a:off x="7058940" y="2272357"/>
              <a:ext cx="538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02</a:t>
              </a:r>
            </a:p>
          </p:txBody>
        </p:sp>
        <p:sp>
          <p:nvSpPr>
            <p:cNvPr id="57" name="TextBox 16">
              <a:extLst>
                <a:ext uri="{FF2B5EF4-FFF2-40B4-BE49-F238E27FC236}">
                  <a16:creationId xmlns:a16="http://schemas.microsoft.com/office/drawing/2014/main" id="{85DBCACA-A2C2-49A6-B3F0-365E40B962B1}"/>
                </a:ext>
              </a:extLst>
            </p:cNvPr>
            <p:cNvSpPr txBox="1">
              <a:spLocks noChangeArrowheads="1"/>
            </p:cNvSpPr>
            <p:nvPr/>
          </p:nvSpPr>
          <p:spPr bwMode="auto">
            <a:xfrm>
              <a:off x="5831803" y="34169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03</a:t>
              </a:r>
            </a:p>
          </p:txBody>
        </p:sp>
        <p:sp>
          <p:nvSpPr>
            <p:cNvPr id="58" name="TextBox 17">
              <a:extLst>
                <a:ext uri="{FF2B5EF4-FFF2-40B4-BE49-F238E27FC236}">
                  <a16:creationId xmlns:a16="http://schemas.microsoft.com/office/drawing/2014/main" id="{7A1950C6-A3D8-469A-BDD6-495FF6F8E191}"/>
                </a:ext>
              </a:extLst>
            </p:cNvPr>
            <p:cNvSpPr txBox="1">
              <a:spLocks noChangeArrowheads="1"/>
            </p:cNvSpPr>
            <p:nvPr/>
          </p:nvSpPr>
          <p:spPr bwMode="auto">
            <a:xfrm>
              <a:off x="4657053" y="22993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dirty="0">
                  <a:latin typeface="+mj-lt"/>
                  <a:ea typeface="Lato Black" panose="020F0502020204030203" pitchFamily="34" charset="0"/>
                  <a:cs typeface="Lato Black" panose="020F0502020204030203" pitchFamily="34" charset="0"/>
                </a:rPr>
                <a:t>04</a:t>
              </a:r>
            </a:p>
          </p:txBody>
        </p:sp>
        <p:sp>
          <p:nvSpPr>
            <p:cNvPr id="59" name="TextBox 18">
              <a:extLst>
                <a:ext uri="{FF2B5EF4-FFF2-40B4-BE49-F238E27FC236}">
                  <a16:creationId xmlns:a16="http://schemas.microsoft.com/office/drawing/2014/main" id="{AD95C724-BDAC-427A-AE27-42444A23C596}"/>
                </a:ext>
              </a:extLst>
            </p:cNvPr>
            <p:cNvSpPr>
              <a:spLocks noChangeArrowheads="1"/>
            </p:cNvSpPr>
            <p:nvPr/>
          </p:nvSpPr>
          <p:spPr bwMode="auto">
            <a:xfrm>
              <a:off x="2802925" y="557856"/>
              <a:ext cx="1104900" cy="990600"/>
            </a:xfrm>
            <a:prstGeom prst="roundRect">
              <a:avLst>
                <a:gd name="adj" fmla="val 16667"/>
              </a:avLst>
            </a:prstGeom>
            <a:solidFill>
              <a:srgbClr val="FFFFFF">
                <a:alpha val="20000"/>
              </a:srgbClr>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6600" dirty="0">
                <a:solidFill>
                  <a:schemeClr val="bg1"/>
                </a:solidFill>
                <a:latin typeface="+mj-lt"/>
              </a:endParaRPr>
            </a:p>
          </p:txBody>
        </p:sp>
        <p:sp>
          <p:nvSpPr>
            <p:cNvPr id="68" name="TextBox 67">
              <a:extLst>
                <a:ext uri="{FF2B5EF4-FFF2-40B4-BE49-F238E27FC236}">
                  <a16:creationId xmlns:a16="http://schemas.microsoft.com/office/drawing/2014/main" id="{A4CE907E-6892-415E-9D0B-A4B5760EF257}"/>
                </a:ext>
              </a:extLst>
            </p:cNvPr>
            <p:cNvSpPr txBox="1"/>
            <p:nvPr/>
          </p:nvSpPr>
          <p:spPr>
            <a:xfrm>
              <a:off x="9009943" y="711917"/>
              <a:ext cx="2218112" cy="2010428"/>
            </a:xfrm>
            <a:prstGeom prst="rect">
              <a:avLst/>
            </a:prstGeom>
            <a:noFill/>
          </p:spPr>
          <p:txBody>
            <a:bodyPr wrap="square">
              <a:spAutoFit/>
            </a:bodyPr>
            <a:lstStyle/>
            <a:p>
              <a:pPr algn="ctr">
                <a:defRPr/>
              </a:pPr>
              <a:r>
                <a:rPr lang="en-US" sz="2400" dirty="0">
                  <a:latin typeface="+mj-lt"/>
                </a:rPr>
                <a:t>Academic Advising</a:t>
              </a:r>
            </a:p>
            <a:p>
              <a:pPr algn="ctr">
                <a:defRPr/>
              </a:pPr>
              <a:r>
                <a:rPr lang="en-US" sz="2400" dirty="0">
                  <a:latin typeface="+mj-lt"/>
                </a:rPr>
                <a:t>met with Career Services</a:t>
              </a:r>
            </a:p>
            <a:p>
              <a:pPr algn="ctr">
                <a:defRPr/>
              </a:pPr>
              <a:r>
                <a:rPr lang="en-US" sz="2400" dirty="0">
                  <a:latin typeface="+mj-lt"/>
                </a:rPr>
                <a:t>to address these questions.</a:t>
              </a:r>
              <a:endParaRPr lang="id-ID" sz="2400" dirty="0">
                <a:latin typeface="+mj-lt"/>
              </a:endParaRPr>
            </a:p>
          </p:txBody>
        </p:sp>
      </p:grpSp>
      <p:sp>
        <p:nvSpPr>
          <p:cNvPr id="44" name="TextBox 43">
            <a:extLst>
              <a:ext uri="{FF2B5EF4-FFF2-40B4-BE49-F238E27FC236}">
                <a16:creationId xmlns:a16="http://schemas.microsoft.com/office/drawing/2014/main" id="{343F17A0-B76E-4909-8EB6-50BBDCD5558F}"/>
              </a:ext>
            </a:extLst>
          </p:cNvPr>
          <p:cNvSpPr txBox="1"/>
          <p:nvPr/>
        </p:nvSpPr>
        <p:spPr>
          <a:xfrm>
            <a:off x="5278586" y="890656"/>
            <a:ext cx="3432379" cy="3339599"/>
          </a:xfrm>
          <a:prstGeom prst="roundRect">
            <a:avLst/>
          </a:prstGeom>
          <a:solidFill>
            <a:schemeClr val="tx1">
              <a:alpha val="20000"/>
            </a:schemeClr>
          </a:solidFill>
          <a:ln>
            <a:noFill/>
          </a:ln>
        </p:spPr>
        <p:txBody>
          <a:bodyPr anchor="ctr"/>
          <a:lstStyle/>
          <a:p>
            <a:pPr algn="ctr" eaLnBrk="1" fontAlgn="auto" hangingPunct="1">
              <a:spcBef>
                <a:spcPts val="0"/>
              </a:spcBef>
              <a:spcAft>
                <a:spcPts val="0"/>
              </a:spcAft>
              <a:defRPr/>
            </a:pPr>
            <a:endParaRPr lang="en-US" sz="6600" dirty="0">
              <a:solidFill>
                <a:schemeClr val="bg1"/>
              </a:solidFill>
              <a:latin typeface="+mj-lt"/>
            </a:endParaRPr>
          </a:p>
        </p:txBody>
      </p:sp>
      <p:sp>
        <p:nvSpPr>
          <p:cNvPr id="2" name="TextBox 1">
            <a:extLst>
              <a:ext uri="{FF2B5EF4-FFF2-40B4-BE49-F238E27FC236}">
                <a16:creationId xmlns:a16="http://schemas.microsoft.com/office/drawing/2014/main" id="{F8110127-B701-4173-A7E4-0F6441411C27}"/>
              </a:ext>
            </a:extLst>
          </p:cNvPr>
          <p:cNvSpPr txBox="1"/>
          <p:nvPr/>
        </p:nvSpPr>
        <p:spPr>
          <a:xfrm>
            <a:off x="5232393" y="1259108"/>
            <a:ext cx="864610" cy="1200329"/>
          </a:xfrm>
          <a:prstGeom prst="rect">
            <a:avLst/>
          </a:prstGeom>
          <a:noFill/>
        </p:spPr>
        <p:txBody>
          <a:bodyPr wrap="square" rtlCol="0">
            <a:spAutoFit/>
          </a:bodyPr>
          <a:lstStyle/>
          <a:p>
            <a:pPr algn="ctr">
              <a:defRPr/>
            </a:pPr>
            <a:r>
              <a:rPr lang="en-US" sz="7200" dirty="0">
                <a:solidFill>
                  <a:schemeClr val="bg1"/>
                </a:solidFill>
              </a:rPr>
              <a:t>2</a:t>
            </a:r>
          </a:p>
        </p:txBody>
      </p:sp>
    </p:spTree>
    <p:extLst>
      <p:ext uri="{BB962C8B-B14F-4D97-AF65-F5344CB8AC3E}">
        <p14:creationId xmlns:p14="http://schemas.microsoft.com/office/powerpoint/2010/main" val="1961909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78" y="34135"/>
            <a:ext cx="9656956" cy="6858000"/>
          </a:xfrm>
          <a:prstGeom prst="rect">
            <a:avLst/>
          </a:prstGeom>
        </p:spPr>
      </p:pic>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grpSp>
        <p:nvGrpSpPr>
          <p:cNvPr id="49" name="Group 48" descr="Process Graphic">
            <a:extLst>
              <a:ext uri="{FF2B5EF4-FFF2-40B4-BE49-F238E27FC236}">
                <a16:creationId xmlns:a16="http://schemas.microsoft.com/office/drawing/2014/main" id="{F9ADA81D-4CDA-4EE1-9CD8-D4A3F8136A10}"/>
              </a:ext>
            </a:extLst>
          </p:cNvPr>
          <p:cNvGrpSpPr/>
          <p:nvPr/>
        </p:nvGrpSpPr>
        <p:grpSpPr>
          <a:xfrm>
            <a:off x="632691" y="980552"/>
            <a:ext cx="7878618" cy="4896895"/>
            <a:chOff x="4236365" y="381199"/>
            <a:chExt cx="7826706" cy="4264935"/>
          </a:xfrm>
        </p:grpSpPr>
        <p:grpSp>
          <p:nvGrpSpPr>
            <p:cNvPr id="53" name="Group 47">
              <a:extLst>
                <a:ext uri="{FF2B5EF4-FFF2-40B4-BE49-F238E27FC236}">
                  <a16:creationId xmlns:a16="http://schemas.microsoft.com/office/drawing/2014/main" id="{F731FD38-2C74-409F-ABEE-FB71D08D9DA2}"/>
                </a:ext>
              </a:extLst>
            </p:cNvPr>
            <p:cNvGrpSpPr>
              <a:grpSpLocks/>
            </p:cNvGrpSpPr>
            <p:nvPr/>
          </p:nvGrpSpPr>
          <p:grpSpPr bwMode="auto">
            <a:xfrm>
              <a:off x="7138000" y="3625377"/>
              <a:ext cx="972000" cy="257175"/>
              <a:chOff x="8125333" y="4745260"/>
              <a:chExt cx="2389596" cy="203034"/>
            </a:xfrm>
          </p:grpSpPr>
          <p:cxnSp>
            <p:nvCxnSpPr>
              <p:cNvPr id="84" name="Straight Connector 83">
                <a:extLst>
                  <a:ext uri="{FF2B5EF4-FFF2-40B4-BE49-F238E27FC236}">
                    <a16:creationId xmlns:a16="http://schemas.microsoft.com/office/drawing/2014/main" id="{F88E2E87-32BE-4F6C-8332-3967C91A27E1}"/>
                  </a:ext>
                </a:extLst>
              </p:cNvPr>
              <p:cNvCxnSpPr/>
              <p:nvPr/>
            </p:nvCxnSpPr>
            <p:spPr>
              <a:xfrm>
                <a:off x="8125333" y="4745260"/>
                <a:ext cx="523688" cy="20303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1F113495-1E79-41B5-9C91-E7595347E51F}"/>
                  </a:ext>
                </a:extLst>
              </p:cNvPr>
              <p:cNvCxnSpPr/>
              <p:nvPr/>
            </p:nvCxnSpPr>
            <p:spPr>
              <a:xfrm>
                <a:off x="8649021" y="4948294"/>
                <a:ext cx="1865908"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54" name="Group 50">
              <a:extLst>
                <a:ext uri="{FF2B5EF4-FFF2-40B4-BE49-F238E27FC236}">
                  <a16:creationId xmlns:a16="http://schemas.microsoft.com/office/drawing/2014/main" id="{98D80246-D915-4AF3-8BF2-AAAD83F59F3F}"/>
                </a:ext>
              </a:extLst>
            </p:cNvPr>
            <p:cNvGrpSpPr>
              <a:grpSpLocks noChangeAspect="1"/>
            </p:cNvGrpSpPr>
            <p:nvPr/>
          </p:nvGrpSpPr>
          <p:grpSpPr bwMode="auto">
            <a:xfrm>
              <a:off x="4236365" y="672157"/>
              <a:ext cx="3692525" cy="3660775"/>
              <a:chOff x="1961" y="581"/>
              <a:chExt cx="3678" cy="3648"/>
            </a:xfrm>
          </p:grpSpPr>
          <p:sp>
            <p:nvSpPr>
              <p:cNvPr id="75" name="Freeform 51">
                <a:extLst>
                  <a:ext uri="{FF2B5EF4-FFF2-40B4-BE49-F238E27FC236}">
                    <a16:creationId xmlns:a16="http://schemas.microsoft.com/office/drawing/2014/main" id="{C635BAAE-190D-4F54-97E2-0F4CE4427E88}"/>
                  </a:ext>
                </a:extLst>
              </p:cNvPr>
              <p:cNvSpPr>
                <a:spLocks/>
              </p:cNvSpPr>
              <p:nvPr/>
            </p:nvSpPr>
            <p:spPr bwMode="auto">
              <a:xfrm>
                <a:off x="2949" y="3391"/>
                <a:ext cx="588" cy="509"/>
              </a:xfrm>
              <a:custGeom>
                <a:avLst/>
                <a:gdLst>
                  <a:gd name="T0" fmla="*/ 122 w 286"/>
                  <a:gd name="T1" fmla="*/ 248 h 248"/>
                  <a:gd name="T2" fmla="*/ 239 w 286"/>
                  <a:gd name="T3" fmla="*/ 219 h 248"/>
                  <a:gd name="T4" fmla="*/ 20 w 286"/>
                  <a:gd name="T5" fmla="*/ 0 h 248"/>
                  <a:gd name="T6" fmla="*/ 76 w 286"/>
                  <a:gd name="T7" fmla="*/ 241 h 248"/>
                  <a:gd name="T8" fmla="*/ 122 w 286"/>
                  <a:gd name="T9" fmla="*/ 248 h 248"/>
                </a:gdLst>
                <a:ahLst/>
                <a:cxnLst>
                  <a:cxn ang="0">
                    <a:pos x="T0" y="T1"/>
                  </a:cxn>
                  <a:cxn ang="0">
                    <a:pos x="T2" y="T3"/>
                  </a:cxn>
                  <a:cxn ang="0">
                    <a:pos x="T4" y="T5"/>
                  </a:cxn>
                  <a:cxn ang="0">
                    <a:pos x="T6" y="T7"/>
                  </a:cxn>
                  <a:cxn ang="0">
                    <a:pos x="T8" y="T9"/>
                  </a:cxn>
                </a:cxnLst>
                <a:rect l="0" t="0" r="r" b="b"/>
                <a:pathLst>
                  <a:path w="286" h="248">
                    <a:moveTo>
                      <a:pt x="122" y="248"/>
                    </a:moveTo>
                    <a:cubicBezTo>
                      <a:pt x="122" y="248"/>
                      <a:pt x="192" y="241"/>
                      <a:pt x="239" y="219"/>
                    </a:cubicBezTo>
                    <a:cubicBezTo>
                      <a:pt x="286" y="197"/>
                      <a:pt x="20" y="0"/>
                      <a:pt x="20" y="0"/>
                    </a:cubicBezTo>
                    <a:cubicBezTo>
                      <a:pt x="20" y="0"/>
                      <a:pt x="0" y="210"/>
                      <a:pt x="76" y="241"/>
                    </a:cubicBezTo>
                    <a:lnTo>
                      <a:pt x="122" y="248"/>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6" name="Freeform 52">
                <a:extLst>
                  <a:ext uri="{FF2B5EF4-FFF2-40B4-BE49-F238E27FC236}">
                    <a16:creationId xmlns:a16="http://schemas.microsoft.com/office/drawing/2014/main" id="{A4C906DC-717D-4EBF-A828-99847149716D}"/>
                  </a:ext>
                </a:extLst>
              </p:cNvPr>
              <p:cNvSpPr>
                <a:spLocks/>
              </p:cNvSpPr>
              <p:nvPr/>
            </p:nvSpPr>
            <p:spPr bwMode="auto">
              <a:xfrm>
                <a:off x="4799" y="2653"/>
                <a:ext cx="509" cy="588"/>
              </a:xfrm>
              <a:custGeom>
                <a:avLst/>
                <a:gdLst>
                  <a:gd name="T0" fmla="*/ 248 w 248"/>
                  <a:gd name="T1" fmla="*/ 164 h 287"/>
                  <a:gd name="T2" fmla="*/ 219 w 248"/>
                  <a:gd name="T3" fmla="*/ 48 h 287"/>
                  <a:gd name="T4" fmla="*/ 0 w 248"/>
                  <a:gd name="T5" fmla="*/ 266 h 287"/>
                  <a:gd name="T6" fmla="*/ 241 w 248"/>
                  <a:gd name="T7" fmla="*/ 210 h 287"/>
                  <a:gd name="T8" fmla="*/ 248 w 248"/>
                  <a:gd name="T9" fmla="*/ 164 h 287"/>
                </a:gdLst>
                <a:ahLst/>
                <a:cxnLst>
                  <a:cxn ang="0">
                    <a:pos x="T0" y="T1"/>
                  </a:cxn>
                  <a:cxn ang="0">
                    <a:pos x="T2" y="T3"/>
                  </a:cxn>
                  <a:cxn ang="0">
                    <a:pos x="T4" y="T5"/>
                  </a:cxn>
                  <a:cxn ang="0">
                    <a:pos x="T6" y="T7"/>
                  </a:cxn>
                  <a:cxn ang="0">
                    <a:pos x="T8" y="T9"/>
                  </a:cxn>
                </a:cxnLst>
                <a:rect l="0" t="0" r="r" b="b"/>
                <a:pathLst>
                  <a:path w="248" h="287">
                    <a:moveTo>
                      <a:pt x="248" y="164"/>
                    </a:moveTo>
                    <a:cubicBezTo>
                      <a:pt x="248" y="164"/>
                      <a:pt x="241" y="95"/>
                      <a:pt x="219" y="48"/>
                    </a:cubicBezTo>
                    <a:cubicBezTo>
                      <a:pt x="197" y="0"/>
                      <a:pt x="0" y="266"/>
                      <a:pt x="0" y="266"/>
                    </a:cubicBezTo>
                    <a:cubicBezTo>
                      <a:pt x="0" y="266"/>
                      <a:pt x="210" y="287"/>
                      <a:pt x="241" y="210"/>
                    </a:cubicBezTo>
                    <a:lnTo>
                      <a:pt x="248" y="16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7" name="Freeform 53">
                <a:extLst>
                  <a:ext uri="{FF2B5EF4-FFF2-40B4-BE49-F238E27FC236}">
                    <a16:creationId xmlns:a16="http://schemas.microsoft.com/office/drawing/2014/main" id="{16DB17D7-0314-422D-8934-66E719852ACA}"/>
                  </a:ext>
                </a:extLst>
              </p:cNvPr>
              <p:cNvSpPr>
                <a:spLocks/>
              </p:cNvSpPr>
              <p:nvPr/>
            </p:nvSpPr>
            <p:spPr bwMode="auto">
              <a:xfrm>
                <a:off x="4062" y="883"/>
                <a:ext cx="588" cy="508"/>
              </a:xfrm>
              <a:custGeom>
                <a:avLst/>
                <a:gdLst>
                  <a:gd name="T0" fmla="*/ 163 w 286"/>
                  <a:gd name="T1" fmla="*/ 0 h 247"/>
                  <a:gd name="T2" fmla="*/ 47 w 286"/>
                  <a:gd name="T3" fmla="*/ 28 h 247"/>
                  <a:gd name="T4" fmla="*/ 266 w 286"/>
                  <a:gd name="T5" fmla="*/ 247 h 247"/>
                  <a:gd name="T6" fmla="*/ 209 w 286"/>
                  <a:gd name="T7" fmla="*/ 6 h 247"/>
                  <a:gd name="T8" fmla="*/ 163 w 286"/>
                  <a:gd name="T9" fmla="*/ 0 h 247"/>
                </a:gdLst>
                <a:ahLst/>
                <a:cxnLst>
                  <a:cxn ang="0">
                    <a:pos x="T0" y="T1"/>
                  </a:cxn>
                  <a:cxn ang="0">
                    <a:pos x="T2" y="T3"/>
                  </a:cxn>
                  <a:cxn ang="0">
                    <a:pos x="T4" y="T5"/>
                  </a:cxn>
                  <a:cxn ang="0">
                    <a:pos x="T6" y="T7"/>
                  </a:cxn>
                  <a:cxn ang="0">
                    <a:pos x="T8" y="T9"/>
                  </a:cxn>
                </a:cxnLst>
                <a:rect l="0" t="0" r="r" b="b"/>
                <a:pathLst>
                  <a:path w="286" h="247">
                    <a:moveTo>
                      <a:pt x="163" y="0"/>
                    </a:moveTo>
                    <a:cubicBezTo>
                      <a:pt x="163" y="0"/>
                      <a:pt x="94" y="6"/>
                      <a:pt x="47" y="28"/>
                    </a:cubicBezTo>
                    <a:cubicBezTo>
                      <a:pt x="0" y="50"/>
                      <a:pt x="266" y="247"/>
                      <a:pt x="266" y="247"/>
                    </a:cubicBezTo>
                    <a:cubicBezTo>
                      <a:pt x="266" y="247"/>
                      <a:pt x="286" y="37"/>
                      <a:pt x="209" y="6"/>
                    </a:cubicBezTo>
                    <a:lnTo>
                      <a:pt x="16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8" name="Freeform 54">
                <a:extLst>
                  <a:ext uri="{FF2B5EF4-FFF2-40B4-BE49-F238E27FC236}">
                    <a16:creationId xmlns:a16="http://schemas.microsoft.com/office/drawing/2014/main" id="{C9AEF7F8-2262-4B1A-BB75-C27D30C30FA8}"/>
                  </a:ext>
                </a:extLst>
              </p:cNvPr>
              <p:cNvSpPr>
                <a:spLocks/>
              </p:cNvSpPr>
              <p:nvPr/>
            </p:nvSpPr>
            <p:spPr bwMode="auto">
              <a:xfrm>
                <a:off x="2291" y="1541"/>
                <a:ext cx="508" cy="588"/>
              </a:xfrm>
              <a:custGeom>
                <a:avLst/>
                <a:gdLst>
                  <a:gd name="T0" fmla="*/ 0 w 247"/>
                  <a:gd name="T1" fmla="*/ 122 h 286"/>
                  <a:gd name="T2" fmla="*/ 28 w 247"/>
                  <a:gd name="T3" fmla="*/ 239 h 286"/>
                  <a:gd name="T4" fmla="*/ 247 w 247"/>
                  <a:gd name="T5" fmla="*/ 20 h 286"/>
                  <a:gd name="T6" fmla="*/ 6 w 247"/>
                  <a:gd name="T7" fmla="*/ 76 h 286"/>
                  <a:gd name="T8" fmla="*/ 0 w 247"/>
                  <a:gd name="T9" fmla="*/ 122 h 286"/>
                </a:gdLst>
                <a:ahLst/>
                <a:cxnLst>
                  <a:cxn ang="0">
                    <a:pos x="T0" y="T1"/>
                  </a:cxn>
                  <a:cxn ang="0">
                    <a:pos x="T2" y="T3"/>
                  </a:cxn>
                  <a:cxn ang="0">
                    <a:pos x="T4" y="T5"/>
                  </a:cxn>
                  <a:cxn ang="0">
                    <a:pos x="T6" y="T7"/>
                  </a:cxn>
                  <a:cxn ang="0">
                    <a:pos x="T8" y="T9"/>
                  </a:cxn>
                </a:cxnLst>
                <a:rect l="0" t="0" r="r" b="b"/>
                <a:pathLst>
                  <a:path w="247" h="286">
                    <a:moveTo>
                      <a:pt x="0" y="122"/>
                    </a:moveTo>
                    <a:cubicBezTo>
                      <a:pt x="0" y="122"/>
                      <a:pt x="6" y="192"/>
                      <a:pt x="28" y="239"/>
                    </a:cubicBezTo>
                    <a:cubicBezTo>
                      <a:pt x="50" y="286"/>
                      <a:pt x="247" y="20"/>
                      <a:pt x="247" y="20"/>
                    </a:cubicBezTo>
                    <a:cubicBezTo>
                      <a:pt x="247" y="20"/>
                      <a:pt x="37" y="0"/>
                      <a:pt x="6" y="76"/>
                    </a:cubicBezTo>
                    <a:lnTo>
                      <a:pt x="0" y="12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9" name="Freeform 55">
                <a:extLst>
                  <a:ext uri="{FF2B5EF4-FFF2-40B4-BE49-F238E27FC236}">
                    <a16:creationId xmlns:a16="http://schemas.microsoft.com/office/drawing/2014/main" id="{D1F54A9F-CB6B-4707-92E5-8908E37BD0A6}"/>
                  </a:ext>
                </a:extLst>
              </p:cNvPr>
              <p:cNvSpPr>
                <a:spLocks/>
              </p:cNvSpPr>
              <p:nvPr/>
            </p:nvSpPr>
            <p:spPr bwMode="auto">
              <a:xfrm>
                <a:off x="1961" y="581"/>
                <a:ext cx="3678" cy="3648"/>
              </a:xfrm>
              <a:custGeom>
                <a:avLst/>
                <a:gdLst>
                  <a:gd name="T0" fmla="*/ 921 w 1790"/>
                  <a:gd name="T1" fmla="*/ 0 h 1775"/>
                  <a:gd name="T2" fmla="*/ 1775 w 1790"/>
                  <a:gd name="T3" fmla="*/ 855 h 1775"/>
                  <a:gd name="T4" fmla="*/ 1775 w 1790"/>
                  <a:gd name="T5" fmla="*/ 907 h 1775"/>
                  <a:gd name="T6" fmla="*/ 921 w 1790"/>
                  <a:gd name="T7" fmla="*/ 1761 h 1775"/>
                  <a:gd name="T8" fmla="*/ 869 w 1790"/>
                  <a:gd name="T9" fmla="*/ 1761 h 1775"/>
                  <a:gd name="T10" fmla="*/ 14 w 1790"/>
                  <a:gd name="T11" fmla="*/ 907 h 1775"/>
                  <a:gd name="T12" fmla="*/ 14 w 1790"/>
                  <a:gd name="T13" fmla="*/ 855 h 1775"/>
                  <a:gd name="T14" fmla="*/ 869 w 1790"/>
                  <a:gd name="T15" fmla="*/ 0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0" h="1775">
                    <a:moveTo>
                      <a:pt x="921" y="0"/>
                    </a:moveTo>
                    <a:cubicBezTo>
                      <a:pt x="1775" y="855"/>
                      <a:pt x="1775" y="855"/>
                      <a:pt x="1775" y="855"/>
                    </a:cubicBezTo>
                    <a:cubicBezTo>
                      <a:pt x="1790" y="869"/>
                      <a:pt x="1790" y="892"/>
                      <a:pt x="1775" y="907"/>
                    </a:cubicBezTo>
                    <a:cubicBezTo>
                      <a:pt x="921" y="1761"/>
                      <a:pt x="921" y="1761"/>
                      <a:pt x="921" y="1761"/>
                    </a:cubicBezTo>
                    <a:cubicBezTo>
                      <a:pt x="906" y="1775"/>
                      <a:pt x="883" y="1775"/>
                      <a:pt x="869" y="1761"/>
                    </a:cubicBezTo>
                    <a:cubicBezTo>
                      <a:pt x="14" y="907"/>
                      <a:pt x="14" y="907"/>
                      <a:pt x="14" y="907"/>
                    </a:cubicBezTo>
                    <a:cubicBezTo>
                      <a:pt x="0" y="892"/>
                      <a:pt x="0" y="869"/>
                      <a:pt x="14" y="855"/>
                    </a:cubicBezTo>
                    <a:cubicBezTo>
                      <a:pt x="869" y="0"/>
                      <a:pt x="869" y="0"/>
                      <a:pt x="869"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80" name="Freeform 56">
                <a:extLst>
                  <a:ext uri="{FF2B5EF4-FFF2-40B4-BE49-F238E27FC236}">
                    <a16:creationId xmlns:a16="http://schemas.microsoft.com/office/drawing/2014/main" id="{EC6C5E2C-56C4-40C6-8CA0-1BD73021F86D}"/>
                  </a:ext>
                </a:extLst>
              </p:cNvPr>
              <p:cNvSpPr>
                <a:spLocks/>
              </p:cNvSpPr>
              <p:nvPr/>
            </p:nvSpPr>
            <p:spPr bwMode="auto">
              <a:xfrm>
                <a:off x="2267" y="659"/>
                <a:ext cx="1979" cy="1155"/>
              </a:xfrm>
              <a:custGeom>
                <a:avLst/>
                <a:gdLst>
                  <a:gd name="T0" fmla="*/ 1420 w 963"/>
                  <a:gd name="T1" fmla="*/ 0 h 562"/>
                  <a:gd name="T2" fmla="*/ 1420 w 963"/>
                  <a:gd name="T3" fmla="*/ 195 h 562"/>
                  <a:gd name="T4" fmla="*/ 892 w 963"/>
                  <a:gd name="T5" fmla="*/ 195 h 562"/>
                  <a:gd name="T6" fmla="*/ 801 w 963"/>
                  <a:gd name="T7" fmla="*/ 238 h 562"/>
                  <a:gd name="T8" fmla="*/ 47 w 963"/>
                  <a:gd name="T9" fmla="*/ 991 h 562"/>
                  <a:gd name="T10" fmla="*/ 25 w 963"/>
                  <a:gd name="T11" fmla="*/ 1132 h 562"/>
                  <a:gd name="T12" fmla="*/ 58 w 963"/>
                  <a:gd name="T13" fmla="*/ 1026 h 562"/>
                  <a:gd name="T14" fmla="*/ 232 w 963"/>
                  <a:gd name="T15" fmla="*/ 956 h 562"/>
                  <a:gd name="T16" fmla="*/ 1385 w 963"/>
                  <a:gd name="T17" fmla="*/ 956 h 562"/>
                  <a:gd name="T18" fmla="*/ 1385 w 963"/>
                  <a:gd name="T19" fmla="*/ 1155 h 562"/>
                  <a:gd name="T20" fmla="*/ 1979 w 963"/>
                  <a:gd name="T21" fmla="*/ 561 h 562"/>
                  <a:gd name="T22" fmla="*/ 1420 w 963"/>
                  <a:gd name="T23" fmla="*/ 0 h 5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63" h="562">
                    <a:moveTo>
                      <a:pt x="691" y="0"/>
                    </a:moveTo>
                    <a:cubicBezTo>
                      <a:pt x="691" y="95"/>
                      <a:pt x="691" y="95"/>
                      <a:pt x="691" y="95"/>
                    </a:cubicBezTo>
                    <a:cubicBezTo>
                      <a:pt x="434" y="95"/>
                      <a:pt x="434" y="95"/>
                      <a:pt x="434" y="95"/>
                    </a:cubicBezTo>
                    <a:cubicBezTo>
                      <a:pt x="434" y="95"/>
                      <a:pt x="412" y="93"/>
                      <a:pt x="390" y="116"/>
                    </a:cubicBezTo>
                    <a:cubicBezTo>
                      <a:pt x="368" y="138"/>
                      <a:pt x="23" y="482"/>
                      <a:pt x="23" y="482"/>
                    </a:cubicBezTo>
                    <a:cubicBezTo>
                      <a:pt x="23" y="482"/>
                      <a:pt x="0" y="504"/>
                      <a:pt x="12" y="551"/>
                    </a:cubicBezTo>
                    <a:cubicBezTo>
                      <a:pt x="12" y="551"/>
                      <a:pt x="8" y="520"/>
                      <a:pt x="28" y="499"/>
                    </a:cubicBezTo>
                    <a:cubicBezTo>
                      <a:pt x="49" y="479"/>
                      <a:pt x="81" y="466"/>
                      <a:pt x="113" y="465"/>
                    </a:cubicBezTo>
                    <a:cubicBezTo>
                      <a:pt x="146" y="465"/>
                      <a:pt x="674" y="465"/>
                      <a:pt x="674" y="465"/>
                    </a:cubicBezTo>
                    <a:cubicBezTo>
                      <a:pt x="674" y="562"/>
                      <a:pt x="674" y="562"/>
                      <a:pt x="674" y="562"/>
                    </a:cubicBezTo>
                    <a:cubicBezTo>
                      <a:pt x="963" y="273"/>
                      <a:pt x="963" y="273"/>
                      <a:pt x="963" y="273"/>
                    </a:cubicBezTo>
                    <a:cubicBezTo>
                      <a:pt x="691" y="0"/>
                      <a:pt x="691" y="0"/>
                      <a:pt x="691"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j-lt"/>
                </a:endParaRPr>
              </a:p>
            </p:txBody>
          </p:sp>
          <p:sp>
            <p:nvSpPr>
              <p:cNvPr id="81" name="Freeform 57">
                <a:extLst>
                  <a:ext uri="{FF2B5EF4-FFF2-40B4-BE49-F238E27FC236}">
                    <a16:creationId xmlns:a16="http://schemas.microsoft.com/office/drawing/2014/main" id="{7E580D2C-5D1C-493E-B6FD-AB20742BBF5D}"/>
                  </a:ext>
                </a:extLst>
              </p:cNvPr>
              <p:cNvSpPr>
                <a:spLocks/>
              </p:cNvSpPr>
              <p:nvPr/>
            </p:nvSpPr>
            <p:spPr bwMode="auto">
              <a:xfrm>
                <a:off x="2068" y="1946"/>
                <a:ext cx="1155" cy="1979"/>
              </a:xfrm>
              <a:custGeom>
                <a:avLst/>
                <a:gdLst>
                  <a:gd name="T0" fmla="*/ 1132 w 562"/>
                  <a:gd name="T1" fmla="*/ 1954 h 963"/>
                  <a:gd name="T2" fmla="*/ 1028 w 562"/>
                  <a:gd name="T3" fmla="*/ 1919 h 963"/>
                  <a:gd name="T4" fmla="*/ 958 w 562"/>
                  <a:gd name="T5" fmla="*/ 1745 h 963"/>
                  <a:gd name="T6" fmla="*/ 958 w 562"/>
                  <a:gd name="T7" fmla="*/ 594 h 963"/>
                  <a:gd name="T8" fmla="*/ 1155 w 562"/>
                  <a:gd name="T9" fmla="*/ 594 h 963"/>
                  <a:gd name="T10" fmla="*/ 561 w 562"/>
                  <a:gd name="T11" fmla="*/ 0 h 963"/>
                  <a:gd name="T12" fmla="*/ 0 w 562"/>
                  <a:gd name="T13" fmla="*/ 559 h 963"/>
                  <a:gd name="T14" fmla="*/ 195 w 562"/>
                  <a:gd name="T15" fmla="*/ 559 h 963"/>
                  <a:gd name="T16" fmla="*/ 195 w 562"/>
                  <a:gd name="T17" fmla="*/ 1085 h 963"/>
                  <a:gd name="T18" fmla="*/ 238 w 562"/>
                  <a:gd name="T19" fmla="*/ 1178 h 963"/>
                  <a:gd name="T20" fmla="*/ 991 w 562"/>
                  <a:gd name="T21" fmla="*/ 1930 h 963"/>
                  <a:gd name="T22" fmla="*/ 1132 w 562"/>
                  <a:gd name="T23" fmla="*/ 1954 h 9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2" h="963">
                    <a:moveTo>
                      <a:pt x="551" y="951"/>
                    </a:moveTo>
                    <a:cubicBezTo>
                      <a:pt x="551" y="951"/>
                      <a:pt x="520" y="955"/>
                      <a:pt x="500" y="934"/>
                    </a:cubicBezTo>
                    <a:cubicBezTo>
                      <a:pt x="479" y="914"/>
                      <a:pt x="466" y="881"/>
                      <a:pt x="466" y="849"/>
                    </a:cubicBezTo>
                    <a:cubicBezTo>
                      <a:pt x="465" y="817"/>
                      <a:pt x="466" y="289"/>
                      <a:pt x="466" y="289"/>
                    </a:cubicBezTo>
                    <a:cubicBezTo>
                      <a:pt x="562" y="289"/>
                      <a:pt x="562" y="289"/>
                      <a:pt x="562" y="289"/>
                    </a:cubicBezTo>
                    <a:cubicBezTo>
                      <a:pt x="273" y="0"/>
                      <a:pt x="273" y="0"/>
                      <a:pt x="273" y="0"/>
                    </a:cubicBezTo>
                    <a:cubicBezTo>
                      <a:pt x="0" y="272"/>
                      <a:pt x="0" y="272"/>
                      <a:pt x="0" y="272"/>
                    </a:cubicBezTo>
                    <a:cubicBezTo>
                      <a:pt x="95" y="272"/>
                      <a:pt x="95" y="272"/>
                      <a:pt x="95" y="272"/>
                    </a:cubicBezTo>
                    <a:cubicBezTo>
                      <a:pt x="95" y="528"/>
                      <a:pt x="95" y="528"/>
                      <a:pt x="95" y="528"/>
                    </a:cubicBezTo>
                    <a:cubicBezTo>
                      <a:pt x="95" y="528"/>
                      <a:pt x="93" y="551"/>
                      <a:pt x="116" y="573"/>
                    </a:cubicBezTo>
                    <a:cubicBezTo>
                      <a:pt x="138" y="595"/>
                      <a:pt x="482" y="939"/>
                      <a:pt x="482" y="939"/>
                    </a:cubicBezTo>
                    <a:cubicBezTo>
                      <a:pt x="482" y="939"/>
                      <a:pt x="504" y="963"/>
                      <a:pt x="551" y="9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mj-lt"/>
                </a:endParaRPr>
              </a:p>
            </p:txBody>
          </p:sp>
          <p:sp>
            <p:nvSpPr>
              <p:cNvPr id="82" name="Freeform 58">
                <a:extLst>
                  <a:ext uri="{FF2B5EF4-FFF2-40B4-BE49-F238E27FC236}">
                    <a16:creationId xmlns:a16="http://schemas.microsoft.com/office/drawing/2014/main" id="{C3C5A65F-DBAE-4949-BF9D-B2F2A57A0309}"/>
                  </a:ext>
                </a:extLst>
              </p:cNvPr>
              <p:cNvSpPr>
                <a:spLocks/>
              </p:cNvSpPr>
              <p:nvPr/>
            </p:nvSpPr>
            <p:spPr bwMode="auto">
              <a:xfrm>
                <a:off x="3354" y="2970"/>
                <a:ext cx="1978" cy="1152"/>
              </a:xfrm>
              <a:custGeom>
                <a:avLst/>
                <a:gdLst>
                  <a:gd name="T0" fmla="*/ 951 w 963"/>
                  <a:gd name="T1" fmla="*/ 10 h 561"/>
                  <a:gd name="T2" fmla="*/ 934 w 963"/>
                  <a:gd name="T3" fmla="*/ 62 h 561"/>
                  <a:gd name="T4" fmla="*/ 849 w 963"/>
                  <a:gd name="T5" fmla="*/ 96 h 561"/>
                  <a:gd name="T6" fmla="*/ 289 w 963"/>
                  <a:gd name="T7" fmla="*/ 96 h 561"/>
                  <a:gd name="T8" fmla="*/ 289 w 963"/>
                  <a:gd name="T9" fmla="*/ 0 h 561"/>
                  <a:gd name="T10" fmla="*/ 0 w 963"/>
                  <a:gd name="T11" fmla="*/ 289 h 561"/>
                  <a:gd name="T12" fmla="*/ 272 w 963"/>
                  <a:gd name="T13" fmla="*/ 561 h 561"/>
                  <a:gd name="T14" fmla="*/ 272 w 963"/>
                  <a:gd name="T15" fmla="*/ 466 h 561"/>
                  <a:gd name="T16" fmla="*/ 528 w 963"/>
                  <a:gd name="T17" fmla="*/ 466 h 561"/>
                  <a:gd name="T18" fmla="*/ 573 w 963"/>
                  <a:gd name="T19" fmla="*/ 446 h 561"/>
                  <a:gd name="T20" fmla="*/ 939 w 963"/>
                  <a:gd name="T21" fmla="*/ 80 h 561"/>
                  <a:gd name="T22" fmla="*/ 951 w 963"/>
                  <a:gd name="T23" fmla="*/ 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3" h="561">
                    <a:moveTo>
                      <a:pt x="951" y="10"/>
                    </a:moveTo>
                    <a:cubicBezTo>
                      <a:pt x="951" y="10"/>
                      <a:pt x="955" y="42"/>
                      <a:pt x="934" y="62"/>
                    </a:cubicBezTo>
                    <a:cubicBezTo>
                      <a:pt x="914" y="82"/>
                      <a:pt x="882" y="95"/>
                      <a:pt x="849" y="96"/>
                    </a:cubicBezTo>
                    <a:cubicBezTo>
                      <a:pt x="817" y="97"/>
                      <a:pt x="289" y="96"/>
                      <a:pt x="289" y="96"/>
                    </a:cubicBezTo>
                    <a:cubicBezTo>
                      <a:pt x="289" y="0"/>
                      <a:pt x="289" y="0"/>
                      <a:pt x="289" y="0"/>
                    </a:cubicBezTo>
                    <a:cubicBezTo>
                      <a:pt x="0" y="289"/>
                      <a:pt x="0" y="289"/>
                      <a:pt x="0" y="289"/>
                    </a:cubicBezTo>
                    <a:cubicBezTo>
                      <a:pt x="272" y="561"/>
                      <a:pt x="272" y="561"/>
                      <a:pt x="272" y="561"/>
                    </a:cubicBezTo>
                    <a:cubicBezTo>
                      <a:pt x="272" y="466"/>
                      <a:pt x="272" y="466"/>
                      <a:pt x="272" y="466"/>
                    </a:cubicBezTo>
                    <a:cubicBezTo>
                      <a:pt x="528" y="466"/>
                      <a:pt x="528" y="466"/>
                      <a:pt x="528" y="466"/>
                    </a:cubicBezTo>
                    <a:cubicBezTo>
                      <a:pt x="528" y="466"/>
                      <a:pt x="551" y="468"/>
                      <a:pt x="573" y="446"/>
                    </a:cubicBezTo>
                    <a:cubicBezTo>
                      <a:pt x="595" y="424"/>
                      <a:pt x="939" y="80"/>
                      <a:pt x="939" y="80"/>
                    </a:cubicBezTo>
                    <a:cubicBezTo>
                      <a:pt x="939" y="80"/>
                      <a:pt x="963" y="57"/>
                      <a:pt x="95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83" name="Freeform 59">
                <a:extLst>
                  <a:ext uri="{FF2B5EF4-FFF2-40B4-BE49-F238E27FC236}">
                    <a16:creationId xmlns:a16="http://schemas.microsoft.com/office/drawing/2014/main" id="{C5739E98-373F-4DF2-8A33-75EE4CC93846}"/>
                  </a:ext>
                </a:extLst>
              </p:cNvPr>
              <p:cNvSpPr>
                <a:spLocks/>
              </p:cNvSpPr>
              <p:nvPr/>
            </p:nvSpPr>
            <p:spPr bwMode="auto">
              <a:xfrm>
                <a:off x="4409" y="866"/>
                <a:ext cx="1153" cy="1979"/>
              </a:xfrm>
              <a:custGeom>
                <a:avLst/>
                <a:gdLst>
                  <a:gd name="T0" fmla="*/ 10 w 561"/>
                  <a:gd name="T1" fmla="*/ 12 h 963"/>
                  <a:gd name="T2" fmla="*/ 62 w 561"/>
                  <a:gd name="T3" fmla="*/ 29 h 963"/>
                  <a:gd name="T4" fmla="*/ 96 w 561"/>
                  <a:gd name="T5" fmla="*/ 114 h 963"/>
                  <a:gd name="T6" fmla="*/ 96 w 561"/>
                  <a:gd name="T7" fmla="*/ 674 h 963"/>
                  <a:gd name="T8" fmla="*/ 0 w 561"/>
                  <a:gd name="T9" fmla="*/ 674 h 963"/>
                  <a:gd name="T10" fmla="*/ 289 w 561"/>
                  <a:gd name="T11" fmla="*/ 963 h 963"/>
                  <a:gd name="T12" fmla="*/ 561 w 561"/>
                  <a:gd name="T13" fmla="*/ 691 h 963"/>
                  <a:gd name="T14" fmla="*/ 466 w 561"/>
                  <a:gd name="T15" fmla="*/ 691 h 963"/>
                  <a:gd name="T16" fmla="*/ 466 w 561"/>
                  <a:gd name="T17" fmla="*/ 435 h 963"/>
                  <a:gd name="T18" fmla="*/ 446 w 561"/>
                  <a:gd name="T19" fmla="*/ 390 h 963"/>
                  <a:gd name="T20" fmla="*/ 80 w 561"/>
                  <a:gd name="T21" fmla="*/ 24 h 963"/>
                  <a:gd name="T22" fmla="*/ 10 w 561"/>
                  <a:gd name="T23" fmla="*/ 1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963">
                    <a:moveTo>
                      <a:pt x="10" y="12"/>
                    </a:moveTo>
                    <a:cubicBezTo>
                      <a:pt x="10" y="12"/>
                      <a:pt x="42" y="8"/>
                      <a:pt x="62" y="29"/>
                    </a:cubicBezTo>
                    <a:cubicBezTo>
                      <a:pt x="82" y="49"/>
                      <a:pt x="95" y="81"/>
                      <a:pt x="96" y="114"/>
                    </a:cubicBezTo>
                    <a:cubicBezTo>
                      <a:pt x="97" y="146"/>
                      <a:pt x="96" y="674"/>
                      <a:pt x="96" y="674"/>
                    </a:cubicBezTo>
                    <a:cubicBezTo>
                      <a:pt x="0" y="674"/>
                      <a:pt x="0" y="674"/>
                      <a:pt x="0" y="674"/>
                    </a:cubicBezTo>
                    <a:cubicBezTo>
                      <a:pt x="289" y="963"/>
                      <a:pt x="289" y="963"/>
                      <a:pt x="289" y="963"/>
                    </a:cubicBezTo>
                    <a:cubicBezTo>
                      <a:pt x="561" y="691"/>
                      <a:pt x="561" y="691"/>
                      <a:pt x="561" y="691"/>
                    </a:cubicBezTo>
                    <a:cubicBezTo>
                      <a:pt x="466" y="691"/>
                      <a:pt x="466" y="691"/>
                      <a:pt x="466" y="691"/>
                    </a:cubicBezTo>
                    <a:cubicBezTo>
                      <a:pt x="466" y="435"/>
                      <a:pt x="466" y="435"/>
                      <a:pt x="466" y="435"/>
                    </a:cubicBezTo>
                    <a:cubicBezTo>
                      <a:pt x="466" y="435"/>
                      <a:pt x="468" y="412"/>
                      <a:pt x="446" y="390"/>
                    </a:cubicBezTo>
                    <a:cubicBezTo>
                      <a:pt x="424" y="368"/>
                      <a:pt x="80" y="24"/>
                      <a:pt x="80" y="24"/>
                    </a:cubicBezTo>
                    <a:cubicBezTo>
                      <a:pt x="80" y="24"/>
                      <a:pt x="57" y="0"/>
                      <a:pt x="1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grpSp>
        <p:sp>
          <p:nvSpPr>
            <p:cNvPr id="55" name="TextBox 14">
              <a:extLst>
                <a:ext uri="{FF2B5EF4-FFF2-40B4-BE49-F238E27FC236}">
                  <a16:creationId xmlns:a16="http://schemas.microsoft.com/office/drawing/2014/main" id="{62D11301-E52E-4DA0-A6EA-BC0A63A02251}"/>
                </a:ext>
              </a:extLst>
            </p:cNvPr>
            <p:cNvSpPr txBox="1">
              <a:spLocks noChangeArrowheads="1"/>
            </p:cNvSpPr>
            <p:nvPr/>
          </p:nvSpPr>
          <p:spPr bwMode="auto">
            <a:xfrm>
              <a:off x="5861772" y="1111894"/>
              <a:ext cx="479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dirty="0">
                  <a:latin typeface="+mj-lt"/>
                  <a:ea typeface="Lato Black" panose="020F0502020204030203" pitchFamily="34" charset="0"/>
                  <a:cs typeface="Lato Black" panose="020F0502020204030203" pitchFamily="34" charset="0"/>
                </a:rPr>
                <a:t>01</a:t>
              </a:r>
            </a:p>
          </p:txBody>
        </p:sp>
        <p:sp>
          <p:nvSpPr>
            <p:cNvPr id="56" name="TextBox 15">
              <a:extLst>
                <a:ext uri="{FF2B5EF4-FFF2-40B4-BE49-F238E27FC236}">
                  <a16:creationId xmlns:a16="http://schemas.microsoft.com/office/drawing/2014/main" id="{EC098D5F-31B1-44F0-B3E3-9C785FC46A1C}"/>
                </a:ext>
              </a:extLst>
            </p:cNvPr>
            <p:cNvSpPr txBox="1">
              <a:spLocks noChangeArrowheads="1"/>
            </p:cNvSpPr>
            <p:nvPr/>
          </p:nvSpPr>
          <p:spPr bwMode="auto">
            <a:xfrm>
              <a:off x="7058940" y="2272357"/>
              <a:ext cx="538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02</a:t>
              </a:r>
            </a:p>
          </p:txBody>
        </p:sp>
        <p:sp>
          <p:nvSpPr>
            <p:cNvPr id="57" name="TextBox 16">
              <a:extLst>
                <a:ext uri="{FF2B5EF4-FFF2-40B4-BE49-F238E27FC236}">
                  <a16:creationId xmlns:a16="http://schemas.microsoft.com/office/drawing/2014/main" id="{85DBCACA-A2C2-49A6-B3F0-365E40B962B1}"/>
                </a:ext>
              </a:extLst>
            </p:cNvPr>
            <p:cNvSpPr txBox="1">
              <a:spLocks noChangeArrowheads="1"/>
            </p:cNvSpPr>
            <p:nvPr/>
          </p:nvSpPr>
          <p:spPr bwMode="auto">
            <a:xfrm>
              <a:off x="5831803" y="34169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03</a:t>
              </a:r>
            </a:p>
          </p:txBody>
        </p:sp>
        <p:sp>
          <p:nvSpPr>
            <p:cNvPr id="58" name="TextBox 17">
              <a:extLst>
                <a:ext uri="{FF2B5EF4-FFF2-40B4-BE49-F238E27FC236}">
                  <a16:creationId xmlns:a16="http://schemas.microsoft.com/office/drawing/2014/main" id="{7A1950C6-A3D8-469A-BDD6-495FF6F8E191}"/>
                </a:ext>
              </a:extLst>
            </p:cNvPr>
            <p:cNvSpPr txBox="1">
              <a:spLocks noChangeArrowheads="1"/>
            </p:cNvSpPr>
            <p:nvPr/>
          </p:nvSpPr>
          <p:spPr bwMode="auto">
            <a:xfrm>
              <a:off x="4657053" y="22993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04</a:t>
              </a:r>
            </a:p>
          </p:txBody>
        </p:sp>
        <p:sp>
          <p:nvSpPr>
            <p:cNvPr id="62" name="TextBox 61">
              <a:extLst>
                <a:ext uri="{FF2B5EF4-FFF2-40B4-BE49-F238E27FC236}">
                  <a16:creationId xmlns:a16="http://schemas.microsoft.com/office/drawing/2014/main" id="{86D467AD-D86C-45C1-8E32-67C80506F64C}"/>
                </a:ext>
              </a:extLst>
            </p:cNvPr>
            <p:cNvSpPr txBox="1"/>
            <p:nvPr/>
          </p:nvSpPr>
          <p:spPr>
            <a:xfrm>
              <a:off x="8285737" y="381199"/>
              <a:ext cx="3777334" cy="4264935"/>
            </a:xfrm>
            <a:prstGeom prst="roundRect">
              <a:avLst/>
            </a:prstGeom>
            <a:solidFill>
              <a:schemeClr val="tx1">
                <a:alpha val="20000"/>
              </a:schemeClr>
            </a:solidFill>
            <a:ln>
              <a:noFill/>
            </a:ln>
          </p:spPr>
          <p:txBody>
            <a:bodyPr anchor="ctr"/>
            <a:lstStyle/>
            <a:p>
              <a:pPr algn="ctr" eaLnBrk="1" fontAlgn="auto" hangingPunct="1">
                <a:spcBef>
                  <a:spcPts val="0"/>
                </a:spcBef>
                <a:spcAft>
                  <a:spcPts val="0"/>
                </a:spcAft>
                <a:defRPr/>
              </a:pPr>
              <a:endParaRPr lang="en-US" sz="6600" dirty="0">
                <a:solidFill>
                  <a:schemeClr val="bg1"/>
                </a:solidFill>
                <a:latin typeface="+mj-lt"/>
              </a:endParaRPr>
            </a:p>
          </p:txBody>
        </p:sp>
        <p:sp>
          <p:nvSpPr>
            <p:cNvPr id="70" name="TextBox 69">
              <a:extLst>
                <a:ext uri="{FF2B5EF4-FFF2-40B4-BE49-F238E27FC236}">
                  <a16:creationId xmlns:a16="http://schemas.microsoft.com/office/drawing/2014/main" id="{C9091B59-33AC-48AA-A403-546A002D599E}"/>
                </a:ext>
              </a:extLst>
            </p:cNvPr>
            <p:cNvSpPr txBox="1"/>
            <p:nvPr/>
          </p:nvSpPr>
          <p:spPr>
            <a:xfrm>
              <a:off x="9352263" y="716879"/>
              <a:ext cx="2364043" cy="3565158"/>
            </a:xfrm>
            <a:prstGeom prst="rect">
              <a:avLst/>
            </a:prstGeom>
            <a:noFill/>
          </p:spPr>
          <p:txBody>
            <a:bodyPr wrap="square">
              <a:spAutoFit/>
            </a:bodyPr>
            <a:lstStyle/>
            <a:p>
              <a:pPr algn="ctr">
                <a:defRPr/>
              </a:pPr>
              <a:r>
                <a:rPr lang="en-US" sz="2000" dirty="0">
                  <a:latin typeface="+mj-lt"/>
                </a:rPr>
                <a:t>We developed </a:t>
              </a:r>
            </a:p>
            <a:p>
              <a:pPr algn="ctr">
                <a:defRPr/>
              </a:pPr>
              <a:r>
                <a:rPr lang="en-US" sz="2000" dirty="0">
                  <a:latin typeface="+mj-lt"/>
                </a:rPr>
                <a:t>“one-stop shopping” events: </a:t>
              </a:r>
            </a:p>
            <a:p>
              <a:pPr algn="ctr">
                <a:defRPr/>
              </a:pPr>
              <a:r>
                <a:rPr lang="en-US" sz="2000" b="1" dirty="0">
                  <a:latin typeface="+mj-lt"/>
                </a:rPr>
                <a:t>Get Ready for Graduation  </a:t>
              </a:r>
            </a:p>
            <a:p>
              <a:pPr algn="ctr">
                <a:defRPr/>
              </a:pPr>
              <a:r>
                <a:rPr lang="en-US" sz="2000" dirty="0">
                  <a:latin typeface="+mj-lt"/>
                </a:rPr>
                <a:t>and </a:t>
              </a:r>
            </a:p>
            <a:p>
              <a:pPr algn="ctr">
                <a:defRPr/>
              </a:pPr>
              <a:r>
                <a:rPr lang="en-US" sz="2000" b="1" dirty="0">
                  <a:latin typeface="+mj-lt"/>
                </a:rPr>
                <a:t>Launch to Graduation and Beyond </a:t>
              </a:r>
            </a:p>
            <a:p>
              <a:pPr algn="ctr">
                <a:defRPr/>
              </a:pPr>
              <a:r>
                <a:rPr lang="en-US" sz="2000" dirty="0"/>
                <a:t>and invited other relevant departments to be at the events.</a:t>
              </a:r>
              <a:endParaRPr lang="id-ID" sz="2000" b="1" dirty="0"/>
            </a:p>
          </p:txBody>
        </p:sp>
      </p:grpSp>
      <p:sp>
        <p:nvSpPr>
          <p:cNvPr id="3" name="TextBox 2">
            <a:extLst>
              <a:ext uri="{FF2B5EF4-FFF2-40B4-BE49-F238E27FC236}">
                <a16:creationId xmlns:a16="http://schemas.microsoft.com/office/drawing/2014/main" id="{5B770897-C91C-4753-88D2-FA9A11FD4796}"/>
              </a:ext>
            </a:extLst>
          </p:cNvPr>
          <p:cNvSpPr txBox="1"/>
          <p:nvPr/>
        </p:nvSpPr>
        <p:spPr>
          <a:xfrm>
            <a:off x="5004120" y="4379466"/>
            <a:ext cx="815337" cy="1477328"/>
          </a:xfrm>
          <a:prstGeom prst="rect">
            <a:avLst/>
          </a:prstGeom>
          <a:noFill/>
        </p:spPr>
        <p:txBody>
          <a:bodyPr wrap="square" rtlCol="0">
            <a:spAutoFit/>
          </a:bodyPr>
          <a:lstStyle/>
          <a:p>
            <a:r>
              <a:rPr lang="en-US" sz="7200" dirty="0">
                <a:solidFill>
                  <a:schemeClr val="bg1"/>
                </a:solidFill>
              </a:rPr>
              <a:t>3</a:t>
            </a:r>
          </a:p>
          <a:p>
            <a:endParaRPr lang="en-US" dirty="0"/>
          </a:p>
        </p:txBody>
      </p:sp>
    </p:spTree>
    <p:extLst>
      <p:ext uri="{BB962C8B-B14F-4D97-AF65-F5344CB8AC3E}">
        <p14:creationId xmlns:p14="http://schemas.microsoft.com/office/powerpoint/2010/main" val="94634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97" y="-39248"/>
            <a:ext cx="9656956" cy="6858000"/>
          </a:xfrm>
          <a:prstGeom prst="rect">
            <a:avLst/>
          </a:prstGeom>
        </p:spPr>
      </p:pic>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grpSp>
        <p:nvGrpSpPr>
          <p:cNvPr id="49" name="Group 48" descr="Process Graphic">
            <a:extLst>
              <a:ext uri="{FF2B5EF4-FFF2-40B4-BE49-F238E27FC236}">
                <a16:creationId xmlns:a16="http://schemas.microsoft.com/office/drawing/2014/main" id="{F9ADA81D-4CDA-4EE1-9CD8-D4A3F8136A10}"/>
              </a:ext>
            </a:extLst>
          </p:cNvPr>
          <p:cNvGrpSpPr/>
          <p:nvPr/>
        </p:nvGrpSpPr>
        <p:grpSpPr>
          <a:xfrm>
            <a:off x="738908" y="1065372"/>
            <a:ext cx="11249892" cy="4334451"/>
            <a:chOff x="140644" y="557856"/>
            <a:chExt cx="11687354" cy="3775076"/>
          </a:xfrm>
        </p:grpSpPr>
        <p:grpSp>
          <p:nvGrpSpPr>
            <p:cNvPr id="54" name="Group 50">
              <a:extLst>
                <a:ext uri="{FF2B5EF4-FFF2-40B4-BE49-F238E27FC236}">
                  <a16:creationId xmlns:a16="http://schemas.microsoft.com/office/drawing/2014/main" id="{98D80246-D915-4AF3-8BF2-AAAD83F59F3F}"/>
                </a:ext>
              </a:extLst>
            </p:cNvPr>
            <p:cNvGrpSpPr>
              <a:grpSpLocks noChangeAspect="1"/>
            </p:cNvGrpSpPr>
            <p:nvPr/>
          </p:nvGrpSpPr>
          <p:grpSpPr bwMode="auto">
            <a:xfrm>
              <a:off x="4236365" y="672157"/>
              <a:ext cx="3692525" cy="3660775"/>
              <a:chOff x="1961" y="581"/>
              <a:chExt cx="3678" cy="3648"/>
            </a:xfrm>
          </p:grpSpPr>
          <p:sp>
            <p:nvSpPr>
              <p:cNvPr id="75" name="Freeform 51">
                <a:extLst>
                  <a:ext uri="{FF2B5EF4-FFF2-40B4-BE49-F238E27FC236}">
                    <a16:creationId xmlns:a16="http://schemas.microsoft.com/office/drawing/2014/main" id="{C635BAAE-190D-4F54-97E2-0F4CE4427E88}"/>
                  </a:ext>
                </a:extLst>
              </p:cNvPr>
              <p:cNvSpPr>
                <a:spLocks/>
              </p:cNvSpPr>
              <p:nvPr/>
            </p:nvSpPr>
            <p:spPr bwMode="auto">
              <a:xfrm>
                <a:off x="2949" y="3391"/>
                <a:ext cx="588" cy="509"/>
              </a:xfrm>
              <a:custGeom>
                <a:avLst/>
                <a:gdLst>
                  <a:gd name="T0" fmla="*/ 122 w 286"/>
                  <a:gd name="T1" fmla="*/ 248 h 248"/>
                  <a:gd name="T2" fmla="*/ 239 w 286"/>
                  <a:gd name="T3" fmla="*/ 219 h 248"/>
                  <a:gd name="T4" fmla="*/ 20 w 286"/>
                  <a:gd name="T5" fmla="*/ 0 h 248"/>
                  <a:gd name="T6" fmla="*/ 76 w 286"/>
                  <a:gd name="T7" fmla="*/ 241 h 248"/>
                  <a:gd name="T8" fmla="*/ 122 w 286"/>
                  <a:gd name="T9" fmla="*/ 248 h 248"/>
                </a:gdLst>
                <a:ahLst/>
                <a:cxnLst>
                  <a:cxn ang="0">
                    <a:pos x="T0" y="T1"/>
                  </a:cxn>
                  <a:cxn ang="0">
                    <a:pos x="T2" y="T3"/>
                  </a:cxn>
                  <a:cxn ang="0">
                    <a:pos x="T4" y="T5"/>
                  </a:cxn>
                  <a:cxn ang="0">
                    <a:pos x="T6" y="T7"/>
                  </a:cxn>
                  <a:cxn ang="0">
                    <a:pos x="T8" y="T9"/>
                  </a:cxn>
                </a:cxnLst>
                <a:rect l="0" t="0" r="r" b="b"/>
                <a:pathLst>
                  <a:path w="286" h="248">
                    <a:moveTo>
                      <a:pt x="122" y="248"/>
                    </a:moveTo>
                    <a:cubicBezTo>
                      <a:pt x="122" y="248"/>
                      <a:pt x="192" y="241"/>
                      <a:pt x="239" y="219"/>
                    </a:cubicBezTo>
                    <a:cubicBezTo>
                      <a:pt x="286" y="197"/>
                      <a:pt x="20" y="0"/>
                      <a:pt x="20" y="0"/>
                    </a:cubicBezTo>
                    <a:cubicBezTo>
                      <a:pt x="20" y="0"/>
                      <a:pt x="0" y="210"/>
                      <a:pt x="76" y="241"/>
                    </a:cubicBezTo>
                    <a:lnTo>
                      <a:pt x="122" y="248"/>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6" name="Freeform 52">
                <a:extLst>
                  <a:ext uri="{FF2B5EF4-FFF2-40B4-BE49-F238E27FC236}">
                    <a16:creationId xmlns:a16="http://schemas.microsoft.com/office/drawing/2014/main" id="{A4C906DC-717D-4EBF-A828-99847149716D}"/>
                  </a:ext>
                </a:extLst>
              </p:cNvPr>
              <p:cNvSpPr>
                <a:spLocks/>
              </p:cNvSpPr>
              <p:nvPr/>
            </p:nvSpPr>
            <p:spPr bwMode="auto">
              <a:xfrm>
                <a:off x="4799" y="2653"/>
                <a:ext cx="509" cy="588"/>
              </a:xfrm>
              <a:custGeom>
                <a:avLst/>
                <a:gdLst>
                  <a:gd name="T0" fmla="*/ 248 w 248"/>
                  <a:gd name="T1" fmla="*/ 164 h 287"/>
                  <a:gd name="T2" fmla="*/ 219 w 248"/>
                  <a:gd name="T3" fmla="*/ 48 h 287"/>
                  <a:gd name="T4" fmla="*/ 0 w 248"/>
                  <a:gd name="T5" fmla="*/ 266 h 287"/>
                  <a:gd name="T6" fmla="*/ 241 w 248"/>
                  <a:gd name="T7" fmla="*/ 210 h 287"/>
                  <a:gd name="T8" fmla="*/ 248 w 248"/>
                  <a:gd name="T9" fmla="*/ 164 h 287"/>
                </a:gdLst>
                <a:ahLst/>
                <a:cxnLst>
                  <a:cxn ang="0">
                    <a:pos x="T0" y="T1"/>
                  </a:cxn>
                  <a:cxn ang="0">
                    <a:pos x="T2" y="T3"/>
                  </a:cxn>
                  <a:cxn ang="0">
                    <a:pos x="T4" y="T5"/>
                  </a:cxn>
                  <a:cxn ang="0">
                    <a:pos x="T6" y="T7"/>
                  </a:cxn>
                  <a:cxn ang="0">
                    <a:pos x="T8" y="T9"/>
                  </a:cxn>
                </a:cxnLst>
                <a:rect l="0" t="0" r="r" b="b"/>
                <a:pathLst>
                  <a:path w="248" h="287">
                    <a:moveTo>
                      <a:pt x="248" y="164"/>
                    </a:moveTo>
                    <a:cubicBezTo>
                      <a:pt x="248" y="164"/>
                      <a:pt x="241" y="95"/>
                      <a:pt x="219" y="48"/>
                    </a:cubicBezTo>
                    <a:cubicBezTo>
                      <a:pt x="197" y="0"/>
                      <a:pt x="0" y="266"/>
                      <a:pt x="0" y="266"/>
                    </a:cubicBezTo>
                    <a:cubicBezTo>
                      <a:pt x="0" y="266"/>
                      <a:pt x="210" y="287"/>
                      <a:pt x="241" y="210"/>
                    </a:cubicBezTo>
                    <a:lnTo>
                      <a:pt x="248" y="16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7" name="Freeform 53">
                <a:extLst>
                  <a:ext uri="{FF2B5EF4-FFF2-40B4-BE49-F238E27FC236}">
                    <a16:creationId xmlns:a16="http://schemas.microsoft.com/office/drawing/2014/main" id="{16DB17D7-0314-422D-8934-66E719852ACA}"/>
                  </a:ext>
                </a:extLst>
              </p:cNvPr>
              <p:cNvSpPr>
                <a:spLocks/>
              </p:cNvSpPr>
              <p:nvPr/>
            </p:nvSpPr>
            <p:spPr bwMode="auto">
              <a:xfrm>
                <a:off x="4062" y="883"/>
                <a:ext cx="588" cy="508"/>
              </a:xfrm>
              <a:custGeom>
                <a:avLst/>
                <a:gdLst>
                  <a:gd name="T0" fmla="*/ 163 w 286"/>
                  <a:gd name="T1" fmla="*/ 0 h 247"/>
                  <a:gd name="T2" fmla="*/ 47 w 286"/>
                  <a:gd name="T3" fmla="*/ 28 h 247"/>
                  <a:gd name="T4" fmla="*/ 266 w 286"/>
                  <a:gd name="T5" fmla="*/ 247 h 247"/>
                  <a:gd name="T6" fmla="*/ 209 w 286"/>
                  <a:gd name="T7" fmla="*/ 6 h 247"/>
                  <a:gd name="T8" fmla="*/ 163 w 286"/>
                  <a:gd name="T9" fmla="*/ 0 h 247"/>
                </a:gdLst>
                <a:ahLst/>
                <a:cxnLst>
                  <a:cxn ang="0">
                    <a:pos x="T0" y="T1"/>
                  </a:cxn>
                  <a:cxn ang="0">
                    <a:pos x="T2" y="T3"/>
                  </a:cxn>
                  <a:cxn ang="0">
                    <a:pos x="T4" y="T5"/>
                  </a:cxn>
                  <a:cxn ang="0">
                    <a:pos x="T6" y="T7"/>
                  </a:cxn>
                  <a:cxn ang="0">
                    <a:pos x="T8" y="T9"/>
                  </a:cxn>
                </a:cxnLst>
                <a:rect l="0" t="0" r="r" b="b"/>
                <a:pathLst>
                  <a:path w="286" h="247">
                    <a:moveTo>
                      <a:pt x="163" y="0"/>
                    </a:moveTo>
                    <a:cubicBezTo>
                      <a:pt x="163" y="0"/>
                      <a:pt x="94" y="6"/>
                      <a:pt x="47" y="28"/>
                    </a:cubicBezTo>
                    <a:cubicBezTo>
                      <a:pt x="0" y="50"/>
                      <a:pt x="266" y="247"/>
                      <a:pt x="266" y="247"/>
                    </a:cubicBezTo>
                    <a:cubicBezTo>
                      <a:pt x="266" y="247"/>
                      <a:pt x="286" y="37"/>
                      <a:pt x="209" y="6"/>
                    </a:cubicBezTo>
                    <a:lnTo>
                      <a:pt x="16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8" name="Freeform 54">
                <a:extLst>
                  <a:ext uri="{FF2B5EF4-FFF2-40B4-BE49-F238E27FC236}">
                    <a16:creationId xmlns:a16="http://schemas.microsoft.com/office/drawing/2014/main" id="{C9AEF7F8-2262-4B1A-BB75-C27D30C30FA8}"/>
                  </a:ext>
                </a:extLst>
              </p:cNvPr>
              <p:cNvSpPr>
                <a:spLocks/>
              </p:cNvSpPr>
              <p:nvPr/>
            </p:nvSpPr>
            <p:spPr bwMode="auto">
              <a:xfrm>
                <a:off x="2291" y="1541"/>
                <a:ext cx="508" cy="588"/>
              </a:xfrm>
              <a:custGeom>
                <a:avLst/>
                <a:gdLst>
                  <a:gd name="T0" fmla="*/ 0 w 247"/>
                  <a:gd name="T1" fmla="*/ 122 h 286"/>
                  <a:gd name="T2" fmla="*/ 28 w 247"/>
                  <a:gd name="T3" fmla="*/ 239 h 286"/>
                  <a:gd name="T4" fmla="*/ 247 w 247"/>
                  <a:gd name="T5" fmla="*/ 20 h 286"/>
                  <a:gd name="T6" fmla="*/ 6 w 247"/>
                  <a:gd name="T7" fmla="*/ 76 h 286"/>
                  <a:gd name="T8" fmla="*/ 0 w 247"/>
                  <a:gd name="T9" fmla="*/ 122 h 286"/>
                </a:gdLst>
                <a:ahLst/>
                <a:cxnLst>
                  <a:cxn ang="0">
                    <a:pos x="T0" y="T1"/>
                  </a:cxn>
                  <a:cxn ang="0">
                    <a:pos x="T2" y="T3"/>
                  </a:cxn>
                  <a:cxn ang="0">
                    <a:pos x="T4" y="T5"/>
                  </a:cxn>
                  <a:cxn ang="0">
                    <a:pos x="T6" y="T7"/>
                  </a:cxn>
                  <a:cxn ang="0">
                    <a:pos x="T8" y="T9"/>
                  </a:cxn>
                </a:cxnLst>
                <a:rect l="0" t="0" r="r" b="b"/>
                <a:pathLst>
                  <a:path w="247" h="286">
                    <a:moveTo>
                      <a:pt x="0" y="122"/>
                    </a:moveTo>
                    <a:cubicBezTo>
                      <a:pt x="0" y="122"/>
                      <a:pt x="6" y="192"/>
                      <a:pt x="28" y="239"/>
                    </a:cubicBezTo>
                    <a:cubicBezTo>
                      <a:pt x="50" y="286"/>
                      <a:pt x="247" y="20"/>
                      <a:pt x="247" y="20"/>
                    </a:cubicBezTo>
                    <a:cubicBezTo>
                      <a:pt x="247" y="20"/>
                      <a:pt x="37" y="0"/>
                      <a:pt x="6" y="76"/>
                    </a:cubicBezTo>
                    <a:lnTo>
                      <a:pt x="0" y="12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9" name="Freeform 55">
                <a:extLst>
                  <a:ext uri="{FF2B5EF4-FFF2-40B4-BE49-F238E27FC236}">
                    <a16:creationId xmlns:a16="http://schemas.microsoft.com/office/drawing/2014/main" id="{D1F54A9F-CB6B-4707-92E5-8908E37BD0A6}"/>
                  </a:ext>
                </a:extLst>
              </p:cNvPr>
              <p:cNvSpPr>
                <a:spLocks/>
              </p:cNvSpPr>
              <p:nvPr/>
            </p:nvSpPr>
            <p:spPr bwMode="auto">
              <a:xfrm>
                <a:off x="1961" y="581"/>
                <a:ext cx="3678" cy="3648"/>
              </a:xfrm>
              <a:custGeom>
                <a:avLst/>
                <a:gdLst>
                  <a:gd name="T0" fmla="*/ 921 w 1790"/>
                  <a:gd name="T1" fmla="*/ 0 h 1775"/>
                  <a:gd name="T2" fmla="*/ 1775 w 1790"/>
                  <a:gd name="T3" fmla="*/ 855 h 1775"/>
                  <a:gd name="T4" fmla="*/ 1775 w 1790"/>
                  <a:gd name="T5" fmla="*/ 907 h 1775"/>
                  <a:gd name="T6" fmla="*/ 921 w 1790"/>
                  <a:gd name="T7" fmla="*/ 1761 h 1775"/>
                  <a:gd name="T8" fmla="*/ 869 w 1790"/>
                  <a:gd name="T9" fmla="*/ 1761 h 1775"/>
                  <a:gd name="T10" fmla="*/ 14 w 1790"/>
                  <a:gd name="T11" fmla="*/ 907 h 1775"/>
                  <a:gd name="T12" fmla="*/ 14 w 1790"/>
                  <a:gd name="T13" fmla="*/ 855 h 1775"/>
                  <a:gd name="T14" fmla="*/ 869 w 1790"/>
                  <a:gd name="T15" fmla="*/ 0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0" h="1775">
                    <a:moveTo>
                      <a:pt x="921" y="0"/>
                    </a:moveTo>
                    <a:cubicBezTo>
                      <a:pt x="1775" y="855"/>
                      <a:pt x="1775" y="855"/>
                      <a:pt x="1775" y="855"/>
                    </a:cubicBezTo>
                    <a:cubicBezTo>
                      <a:pt x="1790" y="869"/>
                      <a:pt x="1790" y="892"/>
                      <a:pt x="1775" y="907"/>
                    </a:cubicBezTo>
                    <a:cubicBezTo>
                      <a:pt x="921" y="1761"/>
                      <a:pt x="921" y="1761"/>
                      <a:pt x="921" y="1761"/>
                    </a:cubicBezTo>
                    <a:cubicBezTo>
                      <a:pt x="906" y="1775"/>
                      <a:pt x="883" y="1775"/>
                      <a:pt x="869" y="1761"/>
                    </a:cubicBezTo>
                    <a:cubicBezTo>
                      <a:pt x="14" y="907"/>
                      <a:pt x="14" y="907"/>
                      <a:pt x="14" y="907"/>
                    </a:cubicBezTo>
                    <a:cubicBezTo>
                      <a:pt x="0" y="892"/>
                      <a:pt x="0" y="869"/>
                      <a:pt x="14" y="855"/>
                    </a:cubicBezTo>
                    <a:cubicBezTo>
                      <a:pt x="869" y="0"/>
                      <a:pt x="869" y="0"/>
                      <a:pt x="869"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80" name="Freeform 56">
                <a:extLst>
                  <a:ext uri="{FF2B5EF4-FFF2-40B4-BE49-F238E27FC236}">
                    <a16:creationId xmlns:a16="http://schemas.microsoft.com/office/drawing/2014/main" id="{EC6C5E2C-56C4-40C6-8CA0-1BD73021F86D}"/>
                  </a:ext>
                </a:extLst>
              </p:cNvPr>
              <p:cNvSpPr>
                <a:spLocks/>
              </p:cNvSpPr>
              <p:nvPr/>
            </p:nvSpPr>
            <p:spPr bwMode="auto">
              <a:xfrm>
                <a:off x="2267" y="659"/>
                <a:ext cx="1979" cy="1155"/>
              </a:xfrm>
              <a:custGeom>
                <a:avLst/>
                <a:gdLst>
                  <a:gd name="T0" fmla="*/ 1420 w 963"/>
                  <a:gd name="T1" fmla="*/ 0 h 562"/>
                  <a:gd name="T2" fmla="*/ 1420 w 963"/>
                  <a:gd name="T3" fmla="*/ 195 h 562"/>
                  <a:gd name="T4" fmla="*/ 892 w 963"/>
                  <a:gd name="T5" fmla="*/ 195 h 562"/>
                  <a:gd name="T6" fmla="*/ 801 w 963"/>
                  <a:gd name="T7" fmla="*/ 238 h 562"/>
                  <a:gd name="T8" fmla="*/ 47 w 963"/>
                  <a:gd name="T9" fmla="*/ 991 h 562"/>
                  <a:gd name="T10" fmla="*/ 25 w 963"/>
                  <a:gd name="T11" fmla="*/ 1132 h 562"/>
                  <a:gd name="T12" fmla="*/ 58 w 963"/>
                  <a:gd name="T13" fmla="*/ 1026 h 562"/>
                  <a:gd name="T14" fmla="*/ 232 w 963"/>
                  <a:gd name="T15" fmla="*/ 956 h 562"/>
                  <a:gd name="T16" fmla="*/ 1385 w 963"/>
                  <a:gd name="T17" fmla="*/ 956 h 562"/>
                  <a:gd name="T18" fmla="*/ 1385 w 963"/>
                  <a:gd name="T19" fmla="*/ 1155 h 562"/>
                  <a:gd name="T20" fmla="*/ 1979 w 963"/>
                  <a:gd name="T21" fmla="*/ 561 h 562"/>
                  <a:gd name="T22" fmla="*/ 1420 w 963"/>
                  <a:gd name="T23" fmla="*/ 0 h 5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63" h="562">
                    <a:moveTo>
                      <a:pt x="691" y="0"/>
                    </a:moveTo>
                    <a:cubicBezTo>
                      <a:pt x="691" y="95"/>
                      <a:pt x="691" y="95"/>
                      <a:pt x="691" y="95"/>
                    </a:cubicBezTo>
                    <a:cubicBezTo>
                      <a:pt x="434" y="95"/>
                      <a:pt x="434" y="95"/>
                      <a:pt x="434" y="95"/>
                    </a:cubicBezTo>
                    <a:cubicBezTo>
                      <a:pt x="434" y="95"/>
                      <a:pt x="412" y="93"/>
                      <a:pt x="390" y="116"/>
                    </a:cubicBezTo>
                    <a:cubicBezTo>
                      <a:pt x="368" y="138"/>
                      <a:pt x="23" y="482"/>
                      <a:pt x="23" y="482"/>
                    </a:cubicBezTo>
                    <a:cubicBezTo>
                      <a:pt x="23" y="482"/>
                      <a:pt x="0" y="504"/>
                      <a:pt x="12" y="551"/>
                    </a:cubicBezTo>
                    <a:cubicBezTo>
                      <a:pt x="12" y="551"/>
                      <a:pt x="8" y="520"/>
                      <a:pt x="28" y="499"/>
                    </a:cubicBezTo>
                    <a:cubicBezTo>
                      <a:pt x="49" y="479"/>
                      <a:pt x="81" y="466"/>
                      <a:pt x="113" y="465"/>
                    </a:cubicBezTo>
                    <a:cubicBezTo>
                      <a:pt x="146" y="465"/>
                      <a:pt x="674" y="465"/>
                      <a:pt x="674" y="465"/>
                    </a:cubicBezTo>
                    <a:cubicBezTo>
                      <a:pt x="674" y="562"/>
                      <a:pt x="674" y="562"/>
                      <a:pt x="674" y="562"/>
                    </a:cubicBezTo>
                    <a:cubicBezTo>
                      <a:pt x="963" y="273"/>
                      <a:pt x="963" y="273"/>
                      <a:pt x="963" y="273"/>
                    </a:cubicBezTo>
                    <a:cubicBezTo>
                      <a:pt x="691" y="0"/>
                      <a:pt x="691" y="0"/>
                      <a:pt x="691"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j-lt"/>
                </a:endParaRPr>
              </a:p>
            </p:txBody>
          </p:sp>
          <p:sp>
            <p:nvSpPr>
              <p:cNvPr id="81" name="Freeform 57">
                <a:extLst>
                  <a:ext uri="{FF2B5EF4-FFF2-40B4-BE49-F238E27FC236}">
                    <a16:creationId xmlns:a16="http://schemas.microsoft.com/office/drawing/2014/main" id="{7E580D2C-5D1C-493E-B6FD-AB20742BBF5D}"/>
                  </a:ext>
                </a:extLst>
              </p:cNvPr>
              <p:cNvSpPr>
                <a:spLocks/>
              </p:cNvSpPr>
              <p:nvPr/>
            </p:nvSpPr>
            <p:spPr bwMode="auto">
              <a:xfrm>
                <a:off x="2068" y="1946"/>
                <a:ext cx="1155" cy="1979"/>
              </a:xfrm>
              <a:custGeom>
                <a:avLst/>
                <a:gdLst>
                  <a:gd name="T0" fmla="*/ 1132 w 562"/>
                  <a:gd name="T1" fmla="*/ 1954 h 963"/>
                  <a:gd name="T2" fmla="*/ 1028 w 562"/>
                  <a:gd name="T3" fmla="*/ 1919 h 963"/>
                  <a:gd name="T4" fmla="*/ 958 w 562"/>
                  <a:gd name="T5" fmla="*/ 1745 h 963"/>
                  <a:gd name="T6" fmla="*/ 958 w 562"/>
                  <a:gd name="T7" fmla="*/ 594 h 963"/>
                  <a:gd name="T8" fmla="*/ 1155 w 562"/>
                  <a:gd name="T9" fmla="*/ 594 h 963"/>
                  <a:gd name="T10" fmla="*/ 561 w 562"/>
                  <a:gd name="T11" fmla="*/ 0 h 963"/>
                  <a:gd name="T12" fmla="*/ 0 w 562"/>
                  <a:gd name="T13" fmla="*/ 559 h 963"/>
                  <a:gd name="T14" fmla="*/ 195 w 562"/>
                  <a:gd name="T15" fmla="*/ 559 h 963"/>
                  <a:gd name="T16" fmla="*/ 195 w 562"/>
                  <a:gd name="T17" fmla="*/ 1085 h 963"/>
                  <a:gd name="T18" fmla="*/ 238 w 562"/>
                  <a:gd name="T19" fmla="*/ 1178 h 963"/>
                  <a:gd name="T20" fmla="*/ 991 w 562"/>
                  <a:gd name="T21" fmla="*/ 1930 h 963"/>
                  <a:gd name="T22" fmla="*/ 1132 w 562"/>
                  <a:gd name="T23" fmla="*/ 1954 h 9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2" h="963">
                    <a:moveTo>
                      <a:pt x="551" y="951"/>
                    </a:moveTo>
                    <a:cubicBezTo>
                      <a:pt x="551" y="951"/>
                      <a:pt x="520" y="955"/>
                      <a:pt x="500" y="934"/>
                    </a:cubicBezTo>
                    <a:cubicBezTo>
                      <a:pt x="479" y="914"/>
                      <a:pt x="466" y="881"/>
                      <a:pt x="466" y="849"/>
                    </a:cubicBezTo>
                    <a:cubicBezTo>
                      <a:pt x="465" y="817"/>
                      <a:pt x="466" y="289"/>
                      <a:pt x="466" y="289"/>
                    </a:cubicBezTo>
                    <a:cubicBezTo>
                      <a:pt x="562" y="289"/>
                      <a:pt x="562" y="289"/>
                      <a:pt x="562" y="289"/>
                    </a:cubicBezTo>
                    <a:cubicBezTo>
                      <a:pt x="273" y="0"/>
                      <a:pt x="273" y="0"/>
                      <a:pt x="273" y="0"/>
                    </a:cubicBezTo>
                    <a:cubicBezTo>
                      <a:pt x="0" y="272"/>
                      <a:pt x="0" y="272"/>
                      <a:pt x="0" y="272"/>
                    </a:cubicBezTo>
                    <a:cubicBezTo>
                      <a:pt x="95" y="272"/>
                      <a:pt x="95" y="272"/>
                      <a:pt x="95" y="272"/>
                    </a:cubicBezTo>
                    <a:cubicBezTo>
                      <a:pt x="95" y="528"/>
                      <a:pt x="95" y="528"/>
                      <a:pt x="95" y="528"/>
                    </a:cubicBezTo>
                    <a:cubicBezTo>
                      <a:pt x="95" y="528"/>
                      <a:pt x="93" y="551"/>
                      <a:pt x="116" y="573"/>
                    </a:cubicBezTo>
                    <a:cubicBezTo>
                      <a:pt x="138" y="595"/>
                      <a:pt x="482" y="939"/>
                      <a:pt x="482" y="939"/>
                    </a:cubicBezTo>
                    <a:cubicBezTo>
                      <a:pt x="482" y="939"/>
                      <a:pt x="504" y="963"/>
                      <a:pt x="551" y="9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mj-lt"/>
                </a:endParaRPr>
              </a:p>
            </p:txBody>
          </p:sp>
          <p:sp>
            <p:nvSpPr>
              <p:cNvPr id="82" name="Freeform 58">
                <a:extLst>
                  <a:ext uri="{FF2B5EF4-FFF2-40B4-BE49-F238E27FC236}">
                    <a16:creationId xmlns:a16="http://schemas.microsoft.com/office/drawing/2014/main" id="{C3C5A65F-DBAE-4949-BF9D-B2F2A57A0309}"/>
                  </a:ext>
                </a:extLst>
              </p:cNvPr>
              <p:cNvSpPr>
                <a:spLocks/>
              </p:cNvSpPr>
              <p:nvPr/>
            </p:nvSpPr>
            <p:spPr bwMode="auto">
              <a:xfrm>
                <a:off x="3354" y="2970"/>
                <a:ext cx="1978" cy="1152"/>
              </a:xfrm>
              <a:custGeom>
                <a:avLst/>
                <a:gdLst>
                  <a:gd name="T0" fmla="*/ 951 w 963"/>
                  <a:gd name="T1" fmla="*/ 10 h 561"/>
                  <a:gd name="T2" fmla="*/ 934 w 963"/>
                  <a:gd name="T3" fmla="*/ 62 h 561"/>
                  <a:gd name="T4" fmla="*/ 849 w 963"/>
                  <a:gd name="T5" fmla="*/ 96 h 561"/>
                  <a:gd name="T6" fmla="*/ 289 w 963"/>
                  <a:gd name="T7" fmla="*/ 96 h 561"/>
                  <a:gd name="T8" fmla="*/ 289 w 963"/>
                  <a:gd name="T9" fmla="*/ 0 h 561"/>
                  <a:gd name="T10" fmla="*/ 0 w 963"/>
                  <a:gd name="T11" fmla="*/ 289 h 561"/>
                  <a:gd name="T12" fmla="*/ 272 w 963"/>
                  <a:gd name="T13" fmla="*/ 561 h 561"/>
                  <a:gd name="T14" fmla="*/ 272 w 963"/>
                  <a:gd name="T15" fmla="*/ 466 h 561"/>
                  <a:gd name="T16" fmla="*/ 528 w 963"/>
                  <a:gd name="T17" fmla="*/ 466 h 561"/>
                  <a:gd name="T18" fmla="*/ 573 w 963"/>
                  <a:gd name="T19" fmla="*/ 446 h 561"/>
                  <a:gd name="T20" fmla="*/ 939 w 963"/>
                  <a:gd name="T21" fmla="*/ 80 h 561"/>
                  <a:gd name="T22" fmla="*/ 951 w 963"/>
                  <a:gd name="T23" fmla="*/ 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3" h="561">
                    <a:moveTo>
                      <a:pt x="951" y="10"/>
                    </a:moveTo>
                    <a:cubicBezTo>
                      <a:pt x="951" y="10"/>
                      <a:pt x="955" y="42"/>
                      <a:pt x="934" y="62"/>
                    </a:cubicBezTo>
                    <a:cubicBezTo>
                      <a:pt x="914" y="82"/>
                      <a:pt x="882" y="95"/>
                      <a:pt x="849" y="96"/>
                    </a:cubicBezTo>
                    <a:cubicBezTo>
                      <a:pt x="817" y="97"/>
                      <a:pt x="289" y="96"/>
                      <a:pt x="289" y="96"/>
                    </a:cubicBezTo>
                    <a:cubicBezTo>
                      <a:pt x="289" y="0"/>
                      <a:pt x="289" y="0"/>
                      <a:pt x="289" y="0"/>
                    </a:cubicBezTo>
                    <a:cubicBezTo>
                      <a:pt x="0" y="289"/>
                      <a:pt x="0" y="289"/>
                      <a:pt x="0" y="289"/>
                    </a:cubicBezTo>
                    <a:cubicBezTo>
                      <a:pt x="272" y="561"/>
                      <a:pt x="272" y="561"/>
                      <a:pt x="272" y="561"/>
                    </a:cubicBezTo>
                    <a:cubicBezTo>
                      <a:pt x="272" y="466"/>
                      <a:pt x="272" y="466"/>
                      <a:pt x="272" y="466"/>
                    </a:cubicBezTo>
                    <a:cubicBezTo>
                      <a:pt x="528" y="466"/>
                      <a:pt x="528" y="466"/>
                      <a:pt x="528" y="466"/>
                    </a:cubicBezTo>
                    <a:cubicBezTo>
                      <a:pt x="528" y="466"/>
                      <a:pt x="551" y="468"/>
                      <a:pt x="573" y="446"/>
                    </a:cubicBezTo>
                    <a:cubicBezTo>
                      <a:pt x="595" y="424"/>
                      <a:pt x="939" y="80"/>
                      <a:pt x="939" y="80"/>
                    </a:cubicBezTo>
                    <a:cubicBezTo>
                      <a:pt x="939" y="80"/>
                      <a:pt x="963" y="57"/>
                      <a:pt x="95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83" name="Freeform 59">
                <a:extLst>
                  <a:ext uri="{FF2B5EF4-FFF2-40B4-BE49-F238E27FC236}">
                    <a16:creationId xmlns:a16="http://schemas.microsoft.com/office/drawing/2014/main" id="{C5739E98-373F-4DF2-8A33-75EE4CC93846}"/>
                  </a:ext>
                </a:extLst>
              </p:cNvPr>
              <p:cNvSpPr>
                <a:spLocks/>
              </p:cNvSpPr>
              <p:nvPr/>
            </p:nvSpPr>
            <p:spPr bwMode="auto">
              <a:xfrm>
                <a:off x="4409" y="866"/>
                <a:ext cx="1153" cy="1979"/>
              </a:xfrm>
              <a:custGeom>
                <a:avLst/>
                <a:gdLst>
                  <a:gd name="T0" fmla="*/ 10 w 561"/>
                  <a:gd name="T1" fmla="*/ 12 h 963"/>
                  <a:gd name="T2" fmla="*/ 62 w 561"/>
                  <a:gd name="T3" fmla="*/ 29 h 963"/>
                  <a:gd name="T4" fmla="*/ 96 w 561"/>
                  <a:gd name="T5" fmla="*/ 114 h 963"/>
                  <a:gd name="T6" fmla="*/ 96 w 561"/>
                  <a:gd name="T7" fmla="*/ 674 h 963"/>
                  <a:gd name="T8" fmla="*/ 0 w 561"/>
                  <a:gd name="T9" fmla="*/ 674 h 963"/>
                  <a:gd name="T10" fmla="*/ 289 w 561"/>
                  <a:gd name="T11" fmla="*/ 963 h 963"/>
                  <a:gd name="T12" fmla="*/ 561 w 561"/>
                  <a:gd name="T13" fmla="*/ 691 h 963"/>
                  <a:gd name="T14" fmla="*/ 466 w 561"/>
                  <a:gd name="T15" fmla="*/ 691 h 963"/>
                  <a:gd name="T16" fmla="*/ 466 w 561"/>
                  <a:gd name="T17" fmla="*/ 435 h 963"/>
                  <a:gd name="T18" fmla="*/ 446 w 561"/>
                  <a:gd name="T19" fmla="*/ 390 h 963"/>
                  <a:gd name="T20" fmla="*/ 80 w 561"/>
                  <a:gd name="T21" fmla="*/ 24 h 963"/>
                  <a:gd name="T22" fmla="*/ 10 w 561"/>
                  <a:gd name="T23" fmla="*/ 1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963">
                    <a:moveTo>
                      <a:pt x="10" y="12"/>
                    </a:moveTo>
                    <a:cubicBezTo>
                      <a:pt x="10" y="12"/>
                      <a:pt x="42" y="8"/>
                      <a:pt x="62" y="29"/>
                    </a:cubicBezTo>
                    <a:cubicBezTo>
                      <a:pt x="82" y="49"/>
                      <a:pt x="95" y="81"/>
                      <a:pt x="96" y="114"/>
                    </a:cubicBezTo>
                    <a:cubicBezTo>
                      <a:pt x="97" y="146"/>
                      <a:pt x="96" y="674"/>
                      <a:pt x="96" y="674"/>
                    </a:cubicBezTo>
                    <a:cubicBezTo>
                      <a:pt x="0" y="674"/>
                      <a:pt x="0" y="674"/>
                      <a:pt x="0" y="674"/>
                    </a:cubicBezTo>
                    <a:cubicBezTo>
                      <a:pt x="289" y="963"/>
                      <a:pt x="289" y="963"/>
                      <a:pt x="289" y="963"/>
                    </a:cubicBezTo>
                    <a:cubicBezTo>
                      <a:pt x="561" y="691"/>
                      <a:pt x="561" y="691"/>
                      <a:pt x="561" y="691"/>
                    </a:cubicBezTo>
                    <a:cubicBezTo>
                      <a:pt x="466" y="691"/>
                      <a:pt x="466" y="691"/>
                      <a:pt x="466" y="691"/>
                    </a:cubicBezTo>
                    <a:cubicBezTo>
                      <a:pt x="466" y="435"/>
                      <a:pt x="466" y="435"/>
                      <a:pt x="466" y="435"/>
                    </a:cubicBezTo>
                    <a:cubicBezTo>
                      <a:pt x="466" y="435"/>
                      <a:pt x="468" y="412"/>
                      <a:pt x="446" y="390"/>
                    </a:cubicBezTo>
                    <a:cubicBezTo>
                      <a:pt x="424" y="368"/>
                      <a:pt x="80" y="24"/>
                      <a:pt x="80" y="24"/>
                    </a:cubicBezTo>
                    <a:cubicBezTo>
                      <a:pt x="80" y="24"/>
                      <a:pt x="57" y="0"/>
                      <a:pt x="1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grpSp>
        <p:sp>
          <p:nvSpPr>
            <p:cNvPr id="55" name="TextBox 14">
              <a:extLst>
                <a:ext uri="{FF2B5EF4-FFF2-40B4-BE49-F238E27FC236}">
                  <a16:creationId xmlns:a16="http://schemas.microsoft.com/office/drawing/2014/main" id="{62D11301-E52E-4DA0-A6EA-BC0A63A02251}"/>
                </a:ext>
              </a:extLst>
            </p:cNvPr>
            <p:cNvSpPr txBox="1">
              <a:spLocks noChangeArrowheads="1"/>
            </p:cNvSpPr>
            <p:nvPr/>
          </p:nvSpPr>
          <p:spPr bwMode="auto">
            <a:xfrm>
              <a:off x="5861772" y="1111894"/>
              <a:ext cx="479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dirty="0">
                  <a:latin typeface="+mj-lt"/>
                  <a:ea typeface="Lato Black" panose="020F0502020204030203" pitchFamily="34" charset="0"/>
                  <a:cs typeface="Lato Black" panose="020F0502020204030203" pitchFamily="34" charset="0"/>
                </a:rPr>
                <a:t>01</a:t>
              </a:r>
            </a:p>
          </p:txBody>
        </p:sp>
        <p:sp>
          <p:nvSpPr>
            <p:cNvPr id="56" name="TextBox 15">
              <a:extLst>
                <a:ext uri="{FF2B5EF4-FFF2-40B4-BE49-F238E27FC236}">
                  <a16:creationId xmlns:a16="http://schemas.microsoft.com/office/drawing/2014/main" id="{EC098D5F-31B1-44F0-B3E3-9C785FC46A1C}"/>
                </a:ext>
              </a:extLst>
            </p:cNvPr>
            <p:cNvSpPr txBox="1">
              <a:spLocks noChangeArrowheads="1"/>
            </p:cNvSpPr>
            <p:nvPr/>
          </p:nvSpPr>
          <p:spPr bwMode="auto">
            <a:xfrm>
              <a:off x="7058940" y="2272357"/>
              <a:ext cx="538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02</a:t>
              </a:r>
            </a:p>
          </p:txBody>
        </p:sp>
        <p:sp>
          <p:nvSpPr>
            <p:cNvPr id="57" name="TextBox 16">
              <a:extLst>
                <a:ext uri="{FF2B5EF4-FFF2-40B4-BE49-F238E27FC236}">
                  <a16:creationId xmlns:a16="http://schemas.microsoft.com/office/drawing/2014/main" id="{85DBCACA-A2C2-49A6-B3F0-365E40B962B1}"/>
                </a:ext>
              </a:extLst>
            </p:cNvPr>
            <p:cNvSpPr txBox="1">
              <a:spLocks noChangeArrowheads="1"/>
            </p:cNvSpPr>
            <p:nvPr/>
          </p:nvSpPr>
          <p:spPr bwMode="auto">
            <a:xfrm>
              <a:off x="5831803" y="34169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03</a:t>
              </a:r>
            </a:p>
          </p:txBody>
        </p:sp>
        <p:sp>
          <p:nvSpPr>
            <p:cNvPr id="58" name="TextBox 17">
              <a:extLst>
                <a:ext uri="{FF2B5EF4-FFF2-40B4-BE49-F238E27FC236}">
                  <a16:creationId xmlns:a16="http://schemas.microsoft.com/office/drawing/2014/main" id="{7A1950C6-A3D8-469A-BDD6-495FF6F8E191}"/>
                </a:ext>
              </a:extLst>
            </p:cNvPr>
            <p:cNvSpPr txBox="1">
              <a:spLocks noChangeArrowheads="1"/>
            </p:cNvSpPr>
            <p:nvPr/>
          </p:nvSpPr>
          <p:spPr bwMode="auto">
            <a:xfrm>
              <a:off x="4657053" y="22993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04</a:t>
              </a:r>
            </a:p>
          </p:txBody>
        </p:sp>
        <p:sp>
          <p:nvSpPr>
            <p:cNvPr id="59" name="TextBox 18">
              <a:extLst>
                <a:ext uri="{FF2B5EF4-FFF2-40B4-BE49-F238E27FC236}">
                  <a16:creationId xmlns:a16="http://schemas.microsoft.com/office/drawing/2014/main" id="{AD95C724-BDAC-427A-AE27-42444A23C596}"/>
                </a:ext>
              </a:extLst>
            </p:cNvPr>
            <p:cNvSpPr>
              <a:spLocks noChangeArrowheads="1"/>
            </p:cNvSpPr>
            <p:nvPr/>
          </p:nvSpPr>
          <p:spPr bwMode="auto">
            <a:xfrm>
              <a:off x="2792915" y="557856"/>
              <a:ext cx="1104900" cy="990600"/>
            </a:xfrm>
            <a:prstGeom prst="roundRect">
              <a:avLst>
                <a:gd name="adj" fmla="val 16667"/>
              </a:avLst>
            </a:prstGeom>
            <a:solidFill>
              <a:srgbClr val="FFFFFF">
                <a:alpha val="20000"/>
              </a:srgbClr>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6600" dirty="0">
                <a:solidFill>
                  <a:schemeClr val="bg1"/>
                </a:solidFill>
                <a:latin typeface="+mj-lt"/>
              </a:endParaRPr>
            </a:p>
          </p:txBody>
        </p:sp>
        <p:sp>
          <p:nvSpPr>
            <p:cNvPr id="67" name="TextBox 66">
              <a:extLst>
                <a:ext uri="{FF2B5EF4-FFF2-40B4-BE49-F238E27FC236}">
                  <a16:creationId xmlns:a16="http://schemas.microsoft.com/office/drawing/2014/main" id="{14728FD8-DB26-4B9A-A0E8-101DC63B04FE}"/>
                </a:ext>
              </a:extLst>
            </p:cNvPr>
            <p:cNvSpPr txBox="1"/>
            <p:nvPr/>
          </p:nvSpPr>
          <p:spPr>
            <a:xfrm>
              <a:off x="140644" y="851273"/>
              <a:ext cx="3156282" cy="268057"/>
            </a:xfrm>
            <a:prstGeom prst="rect">
              <a:avLst/>
            </a:prstGeom>
            <a:noFill/>
          </p:spPr>
          <p:txBody>
            <a:bodyPr wrap="square">
              <a:spAutoFit/>
            </a:bodyPr>
            <a:lstStyle/>
            <a:p>
              <a:pPr algn="ctr" eaLnBrk="1" fontAlgn="auto" hangingPunct="1">
                <a:spcBef>
                  <a:spcPts val="0"/>
                </a:spcBef>
                <a:spcAft>
                  <a:spcPts val="0"/>
                </a:spcAft>
                <a:defRPr/>
              </a:pPr>
              <a:endParaRPr lang="id-ID" sz="1400" dirty="0">
                <a:latin typeface="+mj-lt"/>
              </a:endParaRPr>
            </a:p>
          </p:txBody>
        </p:sp>
        <p:sp>
          <p:nvSpPr>
            <p:cNvPr id="68" name="TextBox 67">
              <a:extLst>
                <a:ext uri="{FF2B5EF4-FFF2-40B4-BE49-F238E27FC236}">
                  <a16:creationId xmlns:a16="http://schemas.microsoft.com/office/drawing/2014/main" id="{A4CE907E-6892-415E-9D0B-A4B5760EF257}"/>
                </a:ext>
              </a:extLst>
            </p:cNvPr>
            <p:cNvSpPr txBox="1"/>
            <p:nvPr/>
          </p:nvSpPr>
          <p:spPr>
            <a:xfrm>
              <a:off x="9525552" y="711917"/>
              <a:ext cx="2302446" cy="268057"/>
            </a:xfrm>
            <a:prstGeom prst="rect">
              <a:avLst/>
            </a:prstGeom>
            <a:noFill/>
          </p:spPr>
          <p:txBody>
            <a:bodyPr wrap="square">
              <a:spAutoFit/>
            </a:bodyPr>
            <a:lstStyle/>
            <a:p>
              <a:pPr algn="ctr">
                <a:defRPr/>
              </a:pPr>
              <a:endParaRPr lang="id-ID" sz="1400" dirty="0">
                <a:latin typeface="+mj-lt"/>
              </a:endParaRPr>
            </a:p>
          </p:txBody>
        </p:sp>
        <p:sp>
          <p:nvSpPr>
            <p:cNvPr id="69" name="TextBox 68">
              <a:extLst>
                <a:ext uri="{FF2B5EF4-FFF2-40B4-BE49-F238E27FC236}">
                  <a16:creationId xmlns:a16="http://schemas.microsoft.com/office/drawing/2014/main" id="{E1D3F214-737D-4841-A2FA-C706808F4EB0}"/>
                </a:ext>
              </a:extLst>
            </p:cNvPr>
            <p:cNvSpPr txBox="1"/>
            <p:nvPr/>
          </p:nvSpPr>
          <p:spPr>
            <a:xfrm>
              <a:off x="268031" y="2493053"/>
              <a:ext cx="2619017" cy="1688759"/>
            </a:xfrm>
            <a:prstGeom prst="rect">
              <a:avLst/>
            </a:prstGeom>
            <a:noFill/>
          </p:spPr>
          <p:txBody>
            <a:bodyPr wrap="square">
              <a:spAutoFit/>
            </a:bodyPr>
            <a:lstStyle/>
            <a:p>
              <a:pPr algn="ctr" eaLnBrk="1" fontAlgn="auto" hangingPunct="1">
                <a:spcBef>
                  <a:spcPts val="0"/>
                </a:spcBef>
                <a:spcAft>
                  <a:spcPts val="0"/>
                </a:spcAft>
                <a:defRPr/>
              </a:pPr>
              <a:r>
                <a:rPr lang="en-ZA" sz="2400" dirty="0">
                  <a:latin typeface="+mj-lt"/>
                </a:rPr>
                <a:t>Post events:</a:t>
              </a:r>
            </a:p>
            <a:p>
              <a:pPr algn="ctr" eaLnBrk="1" fontAlgn="auto" hangingPunct="1">
                <a:spcBef>
                  <a:spcPts val="0"/>
                </a:spcBef>
                <a:spcAft>
                  <a:spcPts val="0"/>
                </a:spcAft>
                <a:defRPr/>
              </a:pPr>
              <a:endParaRPr lang="en-ZA" sz="2400" dirty="0">
                <a:latin typeface="+mj-lt"/>
              </a:endParaRPr>
            </a:p>
            <a:p>
              <a:pPr algn="ctr" eaLnBrk="1" fontAlgn="auto" hangingPunct="1">
                <a:spcBef>
                  <a:spcPts val="0"/>
                </a:spcBef>
                <a:spcAft>
                  <a:spcPts val="0"/>
                </a:spcAft>
                <a:defRPr/>
              </a:pPr>
              <a:r>
                <a:rPr lang="en-ZA" sz="2400" dirty="0">
                  <a:latin typeface="+mj-lt"/>
                </a:rPr>
                <a:t>Assessment and planning future events!</a:t>
              </a:r>
              <a:endParaRPr lang="id-ID" sz="2400" dirty="0">
                <a:latin typeface="+mj-lt"/>
              </a:endParaRPr>
            </a:p>
          </p:txBody>
        </p:sp>
        <p:sp>
          <p:nvSpPr>
            <p:cNvPr id="70" name="TextBox 69">
              <a:extLst>
                <a:ext uri="{FF2B5EF4-FFF2-40B4-BE49-F238E27FC236}">
                  <a16:creationId xmlns:a16="http://schemas.microsoft.com/office/drawing/2014/main" id="{C9091B59-33AC-48AA-A403-546A002D599E}"/>
                </a:ext>
              </a:extLst>
            </p:cNvPr>
            <p:cNvSpPr txBox="1"/>
            <p:nvPr/>
          </p:nvSpPr>
          <p:spPr>
            <a:xfrm>
              <a:off x="9511113" y="2634314"/>
              <a:ext cx="2182194" cy="241251"/>
            </a:xfrm>
            <a:prstGeom prst="rect">
              <a:avLst/>
            </a:prstGeom>
            <a:noFill/>
          </p:spPr>
          <p:txBody>
            <a:bodyPr wrap="square">
              <a:spAutoFit/>
            </a:bodyPr>
            <a:lstStyle/>
            <a:p>
              <a:pPr algn="ctr">
                <a:defRPr/>
              </a:pPr>
              <a:endParaRPr lang="id-ID" sz="1200" b="1" dirty="0"/>
            </a:p>
          </p:txBody>
        </p:sp>
      </p:grpSp>
      <p:sp>
        <p:nvSpPr>
          <p:cNvPr id="92" name="TextBox 91">
            <a:extLst>
              <a:ext uri="{FF2B5EF4-FFF2-40B4-BE49-F238E27FC236}">
                <a16:creationId xmlns:a16="http://schemas.microsoft.com/office/drawing/2014/main" id="{5DAEF235-B0C4-4EE1-BDC6-EA3698E93863}"/>
              </a:ext>
            </a:extLst>
          </p:cNvPr>
          <p:cNvSpPr txBox="1"/>
          <p:nvPr/>
        </p:nvSpPr>
        <p:spPr>
          <a:xfrm>
            <a:off x="457201" y="2985779"/>
            <a:ext cx="4025870" cy="3115048"/>
          </a:xfrm>
          <a:prstGeom prst="roundRect">
            <a:avLst/>
          </a:prstGeom>
          <a:solidFill>
            <a:schemeClr val="tx1">
              <a:alpha val="20000"/>
            </a:schemeClr>
          </a:solidFill>
          <a:ln>
            <a:noFill/>
          </a:ln>
        </p:spPr>
        <p:txBody>
          <a:bodyPr anchor="ctr"/>
          <a:lstStyle/>
          <a:p>
            <a:pPr algn="ctr" eaLnBrk="1" fontAlgn="auto" hangingPunct="1">
              <a:spcBef>
                <a:spcPts val="0"/>
              </a:spcBef>
              <a:spcAft>
                <a:spcPts val="0"/>
              </a:spcAft>
              <a:defRPr/>
            </a:pPr>
            <a:endParaRPr lang="en-US" sz="6600" dirty="0">
              <a:solidFill>
                <a:schemeClr val="bg1"/>
              </a:solidFill>
              <a:latin typeface="+mj-lt"/>
            </a:endParaRPr>
          </a:p>
        </p:txBody>
      </p:sp>
      <p:cxnSp>
        <p:nvCxnSpPr>
          <p:cNvPr id="35" name="Straight Connector 34">
            <a:extLst>
              <a:ext uri="{FF2B5EF4-FFF2-40B4-BE49-F238E27FC236}">
                <a16:creationId xmlns:a16="http://schemas.microsoft.com/office/drawing/2014/main" id="{08178F96-6443-4E29-9E18-37C8E683AE82}"/>
              </a:ext>
            </a:extLst>
          </p:cNvPr>
          <p:cNvCxnSpPr/>
          <p:nvPr/>
        </p:nvCxnSpPr>
        <p:spPr bwMode="auto">
          <a:xfrm flipH="1">
            <a:off x="4997048" y="4360807"/>
            <a:ext cx="196608" cy="42741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E6AB449-D3BC-441B-9513-C1CF52857893}"/>
              </a:ext>
            </a:extLst>
          </p:cNvPr>
          <p:cNvCxnSpPr>
            <a:cxnSpLocks/>
          </p:cNvCxnSpPr>
          <p:nvPr/>
        </p:nvCxnSpPr>
        <p:spPr bwMode="auto">
          <a:xfrm flipH="1">
            <a:off x="4611393" y="4788221"/>
            <a:ext cx="385655"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932AA0BC-BE66-4559-87BD-65CE6D6825D7}"/>
              </a:ext>
            </a:extLst>
          </p:cNvPr>
          <p:cNvSpPr txBox="1"/>
          <p:nvPr/>
        </p:nvSpPr>
        <p:spPr>
          <a:xfrm>
            <a:off x="3336826" y="3147779"/>
            <a:ext cx="971511" cy="1200329"/>
          </a:xfrm>
          <a:prstGeom prst="rect">
            <a:avLst/>
          </a:prstGeom>
          <a:noFill/>
        </p:spPr>
        <p:txBody>
          <a:bodyPr wrap="square" rtlCol="0">
            <a:spAutoFit/>
          </a:bodyPr>
          <a:lstStyle/>
          <a:p>
            <a:pPr algn="ctr">
              <a:defRPr/>
            </a:pPr>
            <a:r>
              <a:rPr lang="en-US" sz="7200" dirty="0">
                <a:solidFill>
                  <a:schemeClr val="bg1"/>
                </a:solidFill>
              </a:rPr>
              <a:t>4</a:t>
            </a:r>
          </a:p>
        </p:txBody>
      </p:sp>
    </p:spTree>
    <p:extLst>
      <p:ext uri="{BB962C8B-B14F-4D97-AF65-F5344CB8AC3E}">
        <p14:creationId xmlns:p14="http://schemas.microsoft.com/office/powerpoint/2010/main" val="4291114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972300"/>
          </a:xfrm>
          <a:prstGeom prst="rect">
            <a:avLst/>
          </a:prstGeom>
        </p:spPr>
      </p:pic>
      <p:sp>
        <p:nvSpPr>
          <p:cNvPr id="2" name="Title 1"/>
          <p:cNvSpPr>
            <a:spLocks noGrp="1"/>
          </p:cNvSpPr>
          <p:nvPr>
            <p:ph type="title"/>
          </p:nvPr>
        </p:nvSpPr>
        <p:spPr>
          <a:xfrm>
            <a:off x="457200" y="439438"/>
            <a:ext cx="8229600" cy="1202928"/>
          </a:xfrm>
        </p:spPr>
        <p:txBody>
          <a:bodyPr anchor="b">
            <a:noAutofit/>
          </a:bodyPr>
          <a:lstStyle/>
          <a:p>
            <a:r>
              <a:rPr lang="en-US" sz="3200" b="1" dirty="0"/>
              <a:t>Event Assessments</a:t>
            </a:r>
            <a:br>
              <a:rPr lang="en-US" sz="3200" b="1" dirty="0"/>
            </a:br>
            <a:endParaRPr lang="en-US" sz="32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584561" y="1429983"/>
            <a:ext cx="3645694" cy="4093428"/>
          </a:xfrm>
          <a:prstGeom prst="rect">
            <a:avLst/>
          </a:prstGeom>
        </p:spPr>
        <p:txBody>
          <a:bodyPr wrap="square">
            <a:spAutoFit/>
          </a:bodyPr>
          <a:lstStyle/>
          <a:p>
            <a:pPr marL="342900" indent="-342900">
              <a:buFont typeface="Wingdings" panose="05000000000000000000" pitchFamily="2" charset="2"/>
              <a:buChar char="§"/>
            </a:pPr>
            <a:r>
              <a:rPr lang="en-US" sz="2000" dirty="0"/>
              <a:t>With each event we surveyed our students and the stakeholders who attended the event</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a:t>The response rate improved with each event as did our surveys and method</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r>
              <a:rPr lang="en-US" sz="2000" dirty="0"/>
              <a:t>We learned from feedback and planned subsequent events to better serve students and stakeholders </a:t>
            </a:r>
          </a:p>
        </p:txBody>
      </p:sp>
      <p:pic>
        <p:nvPicPr>
          <p:cNvPr id="9" name="Picture 8">
            <a:extLst>
              <a:ext uri="{FF2B5EF4-FFF2-40B4-BE49-F238E27FC236}">
                <a16:creationId xmlns:a16="http://schemas.microsoft.com/office/drawing/2014/main" id="{0BF34103-70AC-4BD4-9362-B9CF9243AAAC}"/>
              </a:ext>
            </a:extLst>
          </p:cNvPr>
          <p:cNvPicPr>
            <a:picLocks noChangeAspect="1"/>
          </p:cNvPicPr>
          <p:nvPr/>
        </p:nvPicPr>
        <p:blipFill>
          <a:blip r:embed="rId4"/>
          <a:stretch>
            <a:fillRect/>
          </a:stretch>
        </p:blipFill>
        <p:spPr>
          <a:xfrm rot="1846795">
            <a:off x="4784243" y="2453842"/>
            <a:ext cx="3526919" cy="19503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91074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02"/>
            <a:ext cx="9144000" cy="6858000"/>
          </a:xfrm>
          <a:prstGeom prst="rect">
            <a:avLst/>
          </a:prstGeom>
        </p:spPr>
      </p:pic>
      <p:sp>
        <p:nvSpPr>
          <p:cNvPr id="2" name="Title 1"/>
          <p:cNvSpPr>
            <a:spLocks noGrp="1"/>
          </p:cNvSpPr>
          <p:nvPr>
            <p:ph type="title"/>
          </p:nvPr>
        </p:nvSpPr>
        <p:spPr>
          <a:xfrm>
            <a:off x="5852740" y="1494322"/>
            <a:ext cx="3087255" cy="1138042"/>
          </a:xfrm>
        </p:spPr>
        <p:txBody>
          <a:bodyPr anchor="b">
            <a:noAutofit/>
          </a:bodyPr>
          <a:lstStyle/>
          <a:p>
            <a:pPr algn="r"/>
            <a:r>
              <a:rPr lang="en-US" sz="3600" b="1" dirty="0">
                <a:solidFill>
                  <a:srgbClr val="00002F"/>
                </a:solidFill>
                <a:latin typeface="+mn-lt"/>
                <a:cs typeface="Georgia"/>
              </a:rPr>
              <a:t>Get Ready </a:t>
            </a:r>
            <a:br>
              <a:rPr lang="en-US" sz="3600" b="1" dirty="0">
                <a:solidFill>
                  <a:srgbClr val="00002F"/>
                </a:solidFill>
                <a:latin typeface="+mn-lt"/>
                <a:cs typeface="Georgia"/>
              </a:rPr>
            </a:br>
            <a:r>
              <a:rPr lang="en-US" sz="3600" b="1" dirty="0">
                <a:solidFill>
                  <a:srgbClr val="00002F"/>
                </a:solidFill>
                <a:latin typeface="+mn-lt"/>
                <a:cs typeface="Georgia"/>
              </a:rPr>
              <a:t>for Graduation</a:t>
            </a: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pic>
        <p:nvPicPr>
          <p:cNvPr id="6" name="Picture 5">
            <a:extLst>
              <a:ext uri="{FF2B5EF4-FFF2-40B4-BE49-F238E27FC236}">
                <a16:creationId xmlns:a16="http://schemas.microsoft.com/office/drawing/2014/main" id="{24E01E39-C175-4AF5-9F57-26B1D5A619F1}"/>
              </a:ext>
            </a:extLst>
          </p:cNvPr>
          <p:cNvPicPr>
            <a:picLocks noChangeAspect="1"/>
          </p:cNvPicPr>
          <p:nvPr/>
        </p:nvPicPr>
        <p:blipFill>
          <a:blip r:embed="rId4"/>
          <a:stretch>
            <a:fillRect/>
          </a:stretch>
        </p:blipFill>
        <p:spPr>
          <a:xfrm>
            <a:off x="710395" y="849745"/>
            <a:ext cx="4595628" cy="5701517"/>
          </a:xfrm>
          <a:prstGeom prst="rect">
            <a:avLst/>
          </a:prstGeom>
        </p:spPr>
      </p:pic>
      <p:sp>
        <p:nvSpPr>
          <p:cNvPr id="7" name="TextBox 6">
            <a:extLst>
              <a:ext uri="{FF2B5EF4-FFF2-40B4-BE49-F238E27FC236}">
                <a16:creationId xmlns:a16="http://schemas.microsoft.com/office/drawing/2014/main" id="{E953EABF-0C81-4F3F-8C9A-C36522B69449}"/>
              </a:ext>
            </a:extLst>
          </p:cNvPr>
          <p:cNvSpPr txBox="1"/>
          <p:nvPr/>
        </p:nvSpPr>
        <p:spPr>
          <a:xfrm>
            <a:off x="5705978" y="3131372"/>
            <a:ext cx="3234017" cy="1477328"/>
          </a:xfrm>
          <a:prstGeom prst="rect">
            <a:avLst/>
          </a:prstGeom>
          <a:noFill/>
        </p:spPr>
        <p:txBody>
          <a:bodyPr wrap="square" rtlCol="0">
            <a:spAutoFit/>
          </a:bodyPr>
          <a:lstStyle/>
          <a:p>
            <a:pPr algn="r"/>
            <a:r>
              <a:rPr lang="en-US" dirty="0"/>
              <a:t>Check In and Popcorn!</a:t>
            </a:r>
          </a:p>
          <a:p>
            <a:pPr algn="r"/>
            <a:endParaRPr lang="en-US" dirty="0"/>
          </a:p>
          <a:p>
            <a:pPr algn="r"/>
            <a:r>
              <a:rPr lang="en-US" dirty="0"/>
              <a:t>Students received a card that academic advisers and career coordinators would sign …</a:t>
            </a:r>
          </a:p>
        </p:txBody>
      </p:sp>
    </p:spTree>
    <p:extLst>
      <p:ext uri="{BB962C8B-B14F-4D97-AF65-F5344CB8AC3E}">
        <p14:creationId xmlns:p14="http://schemas.microsoft.com/office/powerpoint/2010/main" val="259062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02"/>
            <a:ext cx="9144000" cy="6858000"/>
          </a:xfrm>
          <a:prstGeom prst="rect">
            <a:avLst/>
          </a:prstGeom>
        </p:spPr>
      </p:pic>
      <p:sp>
        <p:nvSpPr>
          <p:cNvPr id="2" name="Title 1"/>
          <p:cNvSpPr>
            <a:spLocks noGrp="1"/>
          </p:cNvSpPr>
          <p:nvPr>
            <p:ph type="title"/>
          </p:nvPr>
        </p:nvSpPr>
        <p:spPr>
          <a:xfrm>
            <a:off x="-1043709" y="887453"/>
            <a:ext cx="6386946" cy="630950"/>
          </a:xfrm>
        </p:spPr>
        <p:txBody>
          <a:bodyPr anchor="b">
            <a:noAutofit/>
          </a:bodyPr>
          <a:lstStyle/>
          <a:p>
            <a:pPr algn="r"/>
            <a:r>
              <a:rPr lang="en-US" sz="3600" b="1" dirty="0">
                <a:solidFill>
                  <a:srgbClr val="00002F"/>
                </a:solidFill>
                <a:latin typeface="+mn-lt"/>
                <a:cs typeface="Georgia"/>
              </a:rPr>
              <a:t>Get Ready for Graduation</a:t>
            </a: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pic>
        <p:nvPicPr>
          <p:cNvPr id="10" name="Picture 9">
            <a:extLst>
              <a:ext uri="{FF2B5EF4-FFF2-40B4-BE49-F238E27FC236}">
                <a16:creationId xmlns:a16="http://schemas.microsoft.com/office/drawing/2014/main" id="{598EAEA9-2B68-4C35-9379-51FFD4F37F05}"/>
              </a:ext>
            </a:extLst>
          </p:cNvPr>
          <p:cNvPicPr>
            <a:picLocks noChangeAspect="1"/>
          </p:cNvPicPr>
          <p:nvPr/>
        </p:nvPicPr>
        <p:blipFill>
          <a:blip r:embed="rId4"/>
          <a:stretch>
            <a:fillRect/>
          </a:stretch>
        </p:blipFill>
        <p:spPr>
          <a:xfrm>
            <a:off x="182418" y="1642365"/>
            <a:ext cx="6550639" cy="4490580"/>
          </a:xfrm>
          <a:prstGeom prst="rect">
            <a:avLst/>
          </a:prstGeom>
        </p:spPr>
      </p:pic>
      <p:sp>
        <p:nvSpPr>
          <p:cNvPr id="11" name="TextBox 10">
            <a:extLst>
              <a:ext uri="{FF2B5EF4-FFF2-40B4-BE49-F238E27FC236}">
                <a16:creationId xmlns:a16="http://schemas.microsoft.com/office/drawing/2014/main" id="{D0E889DA-79A5-4A29-B9D7-8CC855AC3163}"/>
              </a:ext>
            </a:extLst>
          </p:cNvPr>
          <p:cNvSpPr txBox="1"/>
          <p:nvPr/>
        </p:nvSpPr>
        <p:spPr>
          <a:xfrm>
            <a:off x="7185891" y="2142836"/>
            <a:ext cx="1708727" cy="1938992"/>
          </a:xfrm>
          <a:prstGeom prst="rect">
            <a:avLst/>
          </a:prstGeom>
          <a:noFill/>
        </p:spPr>
        <p:txBody>
          <a:bodyPr wrap="square" rtlCol="0">
            <a:spAutoFit/>
          </a:bodyPr>
          <a:lstStyle/>
          <a:p>
            <a:pPr algn="r"/>
            <a:r>
              <a:rPr lang="en-US" sz="2000" dirty="0"/>
              <a:t>… so students could pick up their bag of goodies and spin for a prize.</a:t>
            </a:r>
          </a:p>
        </p:txBody>
      </p:sp>
    </p:spTree>
    <p:extLst>
      <p:ext uri="{BB962C8B-B14F-4D97-AF65-F5344CB8AC3E}">
        <p14:creationId xmlns:p14="http://schemas.microsoft.com/office/powerpoint/2010/main" val="1463976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435927" y="1271488"/>
            <a:ext cx="5250873" cy="762001"/>
          </a:xfrm>
        </p:spPr>
        <p:txBody>
          <a:bodyPr anchor="b">
            <a:noAutofit/>
          </a:bodyPr>
          <a:lstStyle/>
          <a:p>
            <a:pPr algn="r"/>
            <a:r>
              <a:rPr lang="en-US" sz="3600" b="1" dirty="0">
                <a:solidFill>
                  <a:srgbClr val="00002F"/>
                </a:solidFill>
                <a:latin typeface="+mn-lt"/>
                <a:cs typeface="Georgia"/>
              </a:rPr>
              <a:t>Get Ready </a:t>
            </a:r>
            <a:br>
              <a:rPr lang="en-US" sz="3600" b="1" dirty="0">
                <a:solidFill>
                  <a:srgbClr val="00002F"/>
                </a:solidFill>
                <a:latin typeface="+mn-lt"/>
                <a:cs typeface="Georgia"/>
              </a:rPr>
            </a:br>
            <a:r>
              <a:rPr lang="en-US" sz="3600" b="1" dirty="0">
                <a:solidFill>
                  <a:srgbClr val="00002F"/>
                </a:solidFill>
                <a:latin typeface="+mn-lt"/>
                <a:cs typeface="Georgia"/>
              </a:rPr>
              <a:t>for Graduation</a:t>
            </a: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292608" y="921299"/>
            <a:ext cx="3868532" cy="5539978"/>
          </a:xfrm>
          <a:prstGeom prst="rect">
            <a:avLst/>
          </a:prstGeom>
        </p:spPr>
        <p:txBody>
          <a:bodyPr wrap="square">
            <a:spAutoFit/>
          </a:bodyPr>
          <a:lstStyle/>
          <a:p>
            <a:r>
              <a:rPr lang="en-US" sz="1600" u="sng" dirty="0"/>
              <a:t>Target audience:</a:t>
            </a:r>
            <a:r>
              <a:rPr lang="en-US" sz="1600" dirty="0"/>
              <a:t>  Rising Seniors </a:t>
            </a:r>
          </a:p>
          <a:p>
            <a:endParaRPr lang="en-US" sz="1600" dirty="0"/>
          </a:p>
          <a:p>
            <a:r>
              <a:rPr lang="en-US" sz="1600" u="sng" dirty="0"/>
              <a:t>Dates:</a:t>
            </a:r>
          </a:p>
          <a:p>
            <a:r>
              <a:rPr lang="en-US" sz="1600" dirty="0"/>
              <a:t>Friday, March 15, 2019  11am - 4pm</a:t>
            </a:r>
          </a:p>
          <a:p>
            <a:r>
              <a:rPr lang="en-US" sz="1600" dirty="0"/>
              <a:t>Friday, November 16, 2018 10am – 1pm</a:t>
            </a:r>
          </a:p>
          <a:p>
            <a:endParaRPr lang="en-US" sz="1600" dirty="0"/>
          </a:p>
          <a:p>
            <a:r>
              <a:rPr lang="en-US" sz="1600" u="sng" dirty="0"/>
              <a:t>Administrative:</a:t>
            </a:r>
            <a:r>
              <a:rPr lang="en-US" sz="1600" dirty="0"/>
              <a:t>  Dean’s Office sent senior discrepancy reports</a:t>
            </a:r>
          </a:p>
          <a:p>
            <a:endParaRPr lang="en-US" sz="1600" dirty="0"/>
          </a:p>
          <a:p>
            <a:r>
              <a:rPr lang="en-US" sz="1600" u="sng" dirty="0"/>
              <a:t>Marketing:</a:t>
            </a:r>
            <a:r>
              <a:rPr lang="en-US" sz="1600" dirty="0"/>
              <a:t>  Emails (from advisers and Handshake) sent out to 1700 seniors; </a:t>
            </a:r>
          </a:p>
          <a:p>
            <a:r>
              <a:rPr lang="en-US" sz="1600" dirty="0"/>
              <a:t>Posters and Campus Ads </a:t>
            </a:r>
          </a:p>
          <a:p>
            <a:endParaRPr lang="en-US" sz="1600" dirty="0"/>
          </a:p>
          <a:p>
            <a:r>
              <a:rPr lang="en-US" sz="1600" u="sng" dirty="0"/>
              <a:t>Outcome:</a:t>
            </a:r>
            <a:r>
              <a:rPr lang="en-US" sz="1600" dirty="0"/>
              <a:t>  </a:t>
            </a:r>
            <a:endParaRPr lang="en-US" sz="1600" u="sng" dirty="0"/>
          </a:p>
          <a:p>
            <a:r>
              <a:rPr lang="en-US" sz="1600" dirty="0"/>
              <a:t> </a:t>
            </a:r>
            <a:r>
              <a:rPr lang="en-US" sz="1600" b="1" dirty="0"/>
              <a:t>52</a:t>
            </a:r>
            <a:r>
              <a:rPr lang="en-US" sz="1600" dirty="0"/>
              <a:t> of 110 </a:t>
            </a:r>
            <a:r>
              <a:rPr lang="en-US" sz="1600" dirty="0" err="1"/>
              <a:t>rsvps</a:t>
            </a:r>
            <a:r>
              <a:rPr lang="en-US" sz="1600" dirty="0"/>
              <a:t> attended on 11/16/18</a:t>
            </a:r>
          </a:p>
          <a:p>
            <a:r>
              <a:rPr lang="en-US" sz="1600" dirty="0"/>
              <a:t> </a:t>
            </a:r>
            <a:r>
              <a:rPr lang="en-US" sz="1600" b="1" dirty="0"/>
              <a:t>54</a:t>
            </a:r>
            <a:r>
              <a:rPr lang="en-US" sz="1600" dirty="0"/>
              <a:t> of 137 </a:t>
            </a:r>
            <a:r>
              <a:rPr lang="en-US" sz="1600" dirty="0" err="1"/>
              <a:t>rsvps</a:t>
            </a:r>
            <a:r>
              <a:rPr lang="en-US" sz="1600" dirty="0"/>
              <a:t> attended on 3/15/19</a:t>
            </a:r>
          </a:p>
          <a:p>
            <a:endParaRPr lang="en-US" sz="1600" dirty="0"/>
          </a:p>
          <a:p>
            <a:pPr marL="285750" indent="-285750">
              <a:buFont typeface="Wingdings" panose="05000000000000000000" pitchFamily="2" charset="2"/>
              <a:buChar char="§"/>
            </a:pPr>
            <a:r>
              <a:rPr lang="en-US" sz="1600" dirty="0"/>
              <a:t>Registrar to apply for commencement </a:t>
            </a:r>
          </a:p>
          <a:p>
            <a:pPr marL="285750" indent="-285750">
              <a:buFont typeface="Wingdings" panose="05000000000000000000" pitchFamily="2" charset="2"/>
              <a:buChar char="§"/>
            </a:pPr>
            <a:r>
              <a:rPr lang="en-US" sz="1600" dirty="0"/>
              <a:t>Academic advisers to review DPR</a:t>
            </a:r>
          </a:p>
          <a:p>
            <a:pPr marL="285750" indent="-285750">
              <a:buFont typeface="Wingdings" panose="05000000000000000000" pitchFamily="2" charset="2"/>
              <a:buChar char="§"/>
            </a:pPr>
            <a:r>
              <a:rPr lang="en-US" sz="1600" dirty="0"/>
              <a:t>Career counselors to review resume and discuss job search </a:t>
            </a:r>
          </a:p>
          <a:p>
            <a:endParaRPr lang="en-US" dirty="0"/>
          </a:p>
        </p:txBody>
      </p:sp>
      <p:graphicFrame>
        <p:nvGraphicFramePr>
          <p:cNvPr id="7" name="Content Placeholder 6"/>
          <p:cNvGraphicFramePr>
            <a:graphicFrameLocks noGrp="1" noChangeAspect="1"/>
          </p:cNvGraphicFramePr>
          <p:nvPr>
            <p:ph sz="half" idx="2"/>
            <p:extLst/>
          </p:nvPr>
        </p:nvGraphicFramePr>
        <p:xfrm>
          <a:off x="4389740" y="2336800"/>
          <a:ext cx="4461652" cy="3447640"/>
        </p:xfrm>
        <a:graphic>
          <a:graphicData uri="http://schemas.openxmlformats.org/presentationml/2006/ole">
            <mc:AlternateContent xmlns:mc="http://schemas.openxmlformats.org/markup-compatibility/2006">
              <mc:Choice xmlns:v="urn:schemas-microsoft-com:vml" Requires="v">
                <p:oleObj spid="_x0000_s1187" name="Acrobat Document" r:id="rId5" imgW="7543693" imgH="5829087" progId="AcroExch.Document.DC">
                  <p:embed/>
                </p:oleObj>
              </mc:Choice>
              <mc:Fallback>
                <p:oleObj name="Acrobat Document" r:id="rId5" imgW="7543693" imgH="5829087" progId="AcroExch.Document.DC">
                  <p:embed/>
                  <p:pic>
                    <p:nvPicPr>
                      <p:cNvPr id="7" name="Content Placeholder 6"/>
                      <p:cNvPicPr/>
                      <p:nvPr/>
                    </p:nvPicPr>
                    <p:blipFill>
                      <a:blip r:embed="rId6"/>
                      <a:stretch>
                        <a:fillRect/>
                      </a:stretch>
                    </p:blipFill>
                    <p:spPr>
                      <a:xfrm>
                        <a:off x="4389740" y="2336800"/>
                        <a:ext cx="4461652" cy="3447640"/>
                      </a:xfrm>
                      <a:prstGeom prst="rect">
                        <a:avLst/>
                      </a:prstGeom>
                    </p:spPr>
                  </p:pic>
                </p:oleObj>
              </mc:Fallback>
            </mc:AlternateContent>
          </a:graphicData>
        </a:graphic>
      </p:graphicFrame>
    </p:spTree>
    <p:extLst>
      <p:ext uri="{BB962C8B-B14F-4D97-AF65-F5344CB8AC3E}">
        <p14:creationId xmlns:p14="http://schemas.microsoft.com/office/powerpoint/2010/main" val="1968384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972300"/>
          </a:xfrm>
          <a:prstGeom prst="rect">
            <a:avLst/>
          </a:prstGeom>
        </p:spPr>
      </p:pic>
      <p:sp>
        <p:nvSpPr>
          <p:cNvPr id="2" name="Title 1"/>
          <p:cNvSpPr>
            <a:spLocks noGrp="1"/>
          </p:cNvSpPr>
          <p:nvPr>
            <p:ph type="title"/>
          </p:nvPr>
        </p:nvSpPr>
        <p:spPr>
          <a:xfrm>
            <a:off x="457200" y="439438"/>
            <a:ext cx="8229600" cy="1202928"/>
          </a:xfrm>
        </p:spPr>
        <p:txBody>
          <a:bodyPr anchor="b">
            <a:noAutofit/>
          </a:bodyPr>
          <a:lstStyle/>
          <a:p>
            <a:r>
              <a:rPr lang="en-US" sz="3200" b="1" dirty="0"/>
              <a:t>Get Ready for Graduation</a:t>
            </a:r>
            <a:br>
              <a:rPr lang="en-US" sz="3200" b="1" dirty="0"/>
            </a:br>
            <a:r>
              <a:rPr lang="en-US" sz="3200" dirty="0"/>
              <a:t>Student Surveys</a:t>
            </a:r>
            <a:endParaRPr lang="en-US" sz="32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449944" y="2093089"/>
            <a:ext cx="4122055" cy="3416320"/>
          </a:xfrm>
          <a:prstGeom prst="rect">
            <a:avLst/>
          </a:prstGeom>
        </p:spPr>
        <p:txBody>
          <a:bodyPr wrap="square">
            <a:spAutoFit/>
          </a:bodyPr>
          <a:lstStyle/>
          <a:p>
            <a:pPr marL="342900" indent="-342900">
              <a:buFont typeface="Wingdings" panose="05000000000000000000" pitchFamily="2" charset="2"/>
              <a:buChar char="§"/>
            </a:pPr>
            <a:r>
              <a:rPr lang="en-US" sz="2400" dirty="0"/>
              <a:t>No survey data for initial event in November 2018</a:t>
            </a:r>
          </a:p>
          <a:p>
            <a:endParaRPr lang="en-US" sz="2400" dirty="0"/>
          </a:p>
          <a:p>
            <a:pPr marL="342900" indent="-342900">
              <a:buFont typeface="Wingdings" panose="05000000000000000000" pitchFamily="2" charset="2"/>
              <a:buChar char="§"/>
            </a:pPr>
            <a:r>
              <a:rPr lang="en-US" sz="2400" dirty="0"/>
              <a:t>1 Student Response for second event in March 2019</a:t>
            </a:r>
          </a:p>
          <a:p>
            <a:endParaRPr lang="en-US" sz="2400" dirty="0"/>
          </a:p>
          <a:p>
            <a:pPr marL="342900" indent="-342900">
              <a:buFont typeface="Wingdings" panose="05000000000000000000" pitchFamily="2" charset="2"/>
              <a:buChar char="§"/>
            </a:pPr>
            <a:r>
              <a:rPr lang="en-US" sz="2400" dirty="0"/>
              <a:t>Our initial surveys had 12 Questions – too many!</a:t>
            </a:r>
          </a:p>
          <a:p>
            <a:r>
              <a:rPr lang="en-US" sz="2400" dirty="0"/>
              <a:t> </a:t>
            </a:r>
          </a:p>
        </p:txBody>
      </p:sp>
      <p:pic>
        <p:nvPicPr>
          <p:cNvPr id="8" name="Content Placeholder 7">
            <a:extLst>
              <a:ext uri="{FF2B5EF4-FFF2-40B4-BE49-F238E27FC236}">
                <a16:creationId xmlns:a16="http://schemas.microsoft.com/office/drawing/2014/main" id="{F9980A9C-561E-471C-8EBA-7EB6505F7510}"/>
              </a:ext>
            </a:extLst>
          </p:cNvPr>
          <p:cNvPicPr>
            <a:picLocks noGrp="1" noChangeAspect="1"/>
          </p:cNvPicPr>
          <p:nvPr>
            <p:ph sz="half" idx="2"/>
          </p:nvPr>
        </p:nvPicPr>
        <p:blipFill>
          <a:blip r:embed="rId4"/>
          <a:stretch>
            <a:fillRect/>
          </a:stretch>
        </p:blipFill>
        <p:spPr>
          <a:xfrm rot="2412200">
            <a:off x="5199530" y="2563268"/>
            <a:ext cx="3167879" cy="23145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1619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972300"/>
          </a:xfrm>
          <a:prstGeom prst="rect">
            <a:avLst/>
          </a:prstGeom>
        </p:spPr>
      </p:pic>
      <p:sp>
        <p:nvSpPr>
          <p:cNvPr id="2" name="Title 1"/>
          <p:cNvSpPr>
            <a:spLocks noGrp="1"/>
          </p:cNvSpPr>
          <p:nvPr>
            <p:ph type="title"/>
          </p:nvPr>
        </p:nvSpPr>
        <p:spPr>
          <a:xfrm>
            <a:off x="0" y="591607"/>
            <a:ext cx="9144000" cy="966253"/>
          </a:xfrm>
        </p:spPr>
        <p:txBody>
          <a:bodyPr anchor="b">
            <a:noAutofit/>
          </a:bodyPr>
          <a:lstStyle/>
          <a:p>
            <a:r>
              <a:rPr lang="en-US" sz="3200" dirty="0"/>
              <a:t>Sample Questions Asked for</a:t>
            </a:r>
            <a:br>
              <a:rPr lang="en-US" sz="3200" dirty="0"/>
            </a:br>
            <a:r>
              <a:rPr lang="en-US" sz="3200" dirty="0"/>
              <a:t>Get Ready for Graduation in March</a:t>
            </a:r>
            <a:endParaRPr lang="en-US" sz="32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457200" y="1788289"/>
            <a:ext cx="3802566" cy="1200329"/>
          </a:xfrm>
          <a:prstGeom prst="rect">
            <a:avLst/>
          </a:prstGeom>
        </p:spPr>
        <p:txBody>
          <a:bodyPr wrap="square">
            <a:spAutoFit/>
          </a:bodyPr>
          <a:lstStyle/>
          <a:p>
            <a:endParaRPr lang="en-US" sz="2400" dirty="0"/>
          </a:p>
          <a:p>
            <a:endParaRPr lang="en-US" sz="2400" dirty="0"/>
          </a:p>
          <a:p>
            <a:r>
              <a:rPr lang="en-US" sz="2400" dirty="0"/>
              <a:t> </a:t>
            </a:r>
          </a:p>
        </p:txBody>
      </p:sp>
      <p:sp>
        <p:nvSpPr>
          <p:cNvPr id="7" name="Content Placeholder 6">
            <a:extLst>
              <a:ext uri="{FF2B5EF4-FFF2-40B4-BE49-F238E27FC236}">
                <a16:creationId xmlns:a16="http://schemas.microsoft.com/office/drawing/2014/main" id="{94AB703F-45CC-4C9B-9262-CE618A81A50C}"/>
              </a:ext>
            </a:extLst>
          </p:cNvPr>
          <p:cNvSpPr>
            <a:spLocks noGrp="1"/>
          </p:cNvSpPr>
          <p:nvPr>
            <p:ph sz="half" idx="2"/>
          </p:nvPr>
        </p:nvSpPr>
        <p:spPr>
          <a:xfrm>
            <a:off x="457200" y="1726586"/>
            <a:ext cx="7892472" cy="3951288"/>
          </a:xfrm>
        </p:spPr>
        <p:txBody>
          <a:bodyPr>
            <a:normAutofit fontScale="85000" lnSpcReduction="20000"/>
          </a:bodyPr>
          <a:lstStyle/>
          <a:p>
            <a:pPr marL="457200" indent="-457200">
              <a:buFont typeface="+mj-lt"/>
              <a:buAutoNum type="arabicPeriod"/>
            </a:pPr>
            <a:r>
              <a:rPr lang="en-US" dirty="0"/>
              <a:t>How did you hear about the Get Ready for Graduation Event? (check all that apply)</a:t>
            </a:r>
          </a:p>
          <a:p>
            <a:pPr lvl="1"/>
            <a:r>
              <a:rPr lang="en-US" dirty="0"/>
              <a:t>Word of mouth</a:t>
            </a:r>
          </a:p>
          <a:p>
            <a:pPr lvl="1"/>
            <a:r>
              <a:rPr lang="en-US" dirty="0"/>
              <a:t>Email</a:t>
            </a:r>
          </a:p>
          <a:p>
            <a:pPr lvl="1"/>
            <a:r>
              <a:rPr lang="en-US" dirty="0"/>
              <a:t>Adviser</a:t>
            </a:r>
          </a:p>
          <a:p>
            <a:pPr lvl="1"/>
            <a:endParaRPr lang="en-US" dirty="0"/>
          </a:p>
          <a:p>
            <a:pPr marL="457200" indent="-457200">
              <a:buFont typeface="+mj-lt"/>
              <a:buAutoNum type="arabicPeriod"/>
            </a:pPr>
            <a:r>
              <a:rPr lang="en-US" dirty="0"/>
              <a:t>Did you attend all the department resources (Career Services, Academic Advising, and Commencement at the event?</a:t>
            </a:r>
          </a:p>
          <a:p>
            <a:pPr marL="457200" indent="-457200">
              <a:buFont typeface="+mj-lt"/>
              <a:buAutoNum type="arabicPeriod"/>
            </a:pPr>
            <a:endParaRPr lang="en-US" dirty="0"/>
          </a:p>
          <a:p>
            <a:pPr marL="457200" indent="-457200">
              <a:buFont typeface="+mj-lt"/>
              <a:buAutoNum type="arabicPeriod"/>
            </a:pPr>
            <a:r>
              <a:rPr lang="en-US" dirty="0"/>
              <a:t>Did the Career Services Coordinator answer your questions about employment, resume preparation and interviewing?</a:t>
            </a:r>
          </a:p>
          <a:p>
            <a:pPr marL="457200" indent="-457200">
              <a:buFont typeface="+mj-lt"/>
              <a:buAutoNum type="arabicPeriod"/>
            </a:pPr>
            <a:endParaRPr lang="en-US" dirty="0"/>
          </a:p>
          <a:p>
            <a:pPr marL="457200" indent="-457200">
              <a:buFont typeface="+mj-lt"/>
              <a:buAutoNum type="arabicPeriod"/>
            </a:pPr>
            <a:r>
              <a:rPr lang="en-US" dirty="0"/>
              <a:t>Did the Academic Adviser answer your questions about your degree requirements or Degree Progress Report (DPR) for graduation?</a:t>
            </a:r>
          </a:p>
        </p:txBody>
      </p:sp>
    </p:spTree>
    <p:extLst>
      <p:ext uri="{BB962C8B-B14F-4D97-AF65-F5344CB8AC3E}">
        <p14:creationId xmlns:p14="http://schemas.microsoft.com/office/powerpoint/2010/main" val="2140249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2" name="Title 1"/>
          <p:cNvSpPr>
            <a:spLocks noGrp="1"/>
          </p:cNvSpPr>
          <p:nvPr>
            <p:ph type="title"/>
          </p:nvPr>
        </p:nvSpPr>
        <p:spPr>
          <a:xfrm>
            <a:off x="-138545" y="854345"/>
            <a:ext cx="5828145" cy="762001"/>
          </a:xfrm>
        </p:spPr>
        <p:txBody>
          <a:bodyPr anchor="b">
            <a:noAutofit/>
          </a:bodyPr>
          <a:lstStyle/>
          <a:p>
            <a:r>
              <a:rPr lang="en-US" sz="3600" dirty="0"/>
              <a:t>Ask the Magic Eight ball…</a:t>
            </a:r>
            <a:endParaRPr lang="en-US" sz="36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847493" y="1997838"/>
            <a:ext cx="7493619" cy="523220"/>
          </a:xfrm>
          <a:prstGeom prst="rect">
            <a:avLst/>
          </a:prstGeom>
        </p:spPr>
        <p:txBody>
          <a:bodyPr wrap="square">
            <a:spAutoFit/>
          </a:bodyPr>
          <a:lstStyle/>
          <a:p>
            <a:pPr marL="457200" indent="-457200">
              <a:buFont typeface="Wingdings" panose="05000000000000000000" pitchFamily="2" charset="2"/>
              <a:buChar char="§"/>
            </a:pPr>
            <a:endParaRPr lang="en-US" sz="2800" dirty="0"/>
          </a:p>
        </p:txBody>
      </p:sp>
      <p:pic>
        <p:nvPicPr>
          <p:cNvPr id="3074" name="Picture 2" descr="Image result for picture of magic eight b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219" y="1850119"/>
            <a:ext cx="6340762" cy="475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450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972300"/>
          </a:xfrm>
          <a:prstGeom prst="rect">
            <a:avLst/>
          </a:prstGeom>
        </p:spPr>
      </p:pic>
      <p:sp>
        <p:nvSpPr>
          <p:cNvPr id="2" name="Title 1"/>
          <p:cNvSpPr>
            <a:spLocks noGrp="1"/>
          </p:cNvSpPr>
          <p:nvPr>
            <p:ph type="title"/>
          </p:nvPr>
        </p:nvSpPr>
        <p:spPr>
          <a:xfrm>
            <a:off x="0" y="591607"/>
            <a:ext cx="9144000" cy="966253"/>
          </a:xfrm>
        </p:spPr>
        <p:txBody>
          <a:bodyPr anchor="b">
            <a:noAutofit/>
          </a:bodyPr>
          <a:lstStyle/>
          <a:p>
            <a:r>
              <a:rPr lang="en-US" sz="3200" dirty="0"/>
              <a:t>Student response </a:t>
            </a:r>
            <a:br>
              <a:rPr lang="en-US" sz="3200" dirty="0"/>
            </a:br>
            <a:r>
              <a:rPr lang="en-US" sz="3200" dirty="0"/>
              <a:t>(Get Ready for Graduation in March)</a:t>
            </a:r>
            <a:endParaRPr lang="en-US" sz="32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457200" y="1788289"/>
            <a:ext cx="3802566" cy="1200329"/>
          </a:xfrm>
          <a:prstGeom prst="rect">
            <a:avLst/>
          </a:prstGeom>
        </p:spPr>
        <p:txBody>
          <a:bodyPr wrap="square">
            <a:spAutoFit/>
          </a:bodyPr>
          <a:lstStyle/>
          <a:p>
            <a:endParaRPr lang="en-US" sz="2400" dirty="0"/>
          </a:p>
          <a:p>
            <a:endParaRPr lang="en-US" sz="2400" dirty="0"/>
          </a:p>
          <a:p>
            <a:r>
              <a:rPr lang="en-US" sz="2400" dirty="0"/>
              <a:t> </a:t>
            </a:r>
          </a:p>
        </p:txBody>
      </p:sp>
      <p:pic>
        <p:nvPicPr>
          <p:cNvPr id="9" name="Content Placeholder 8">
            <a:extLst>
              <a:ext uri="{FF2B5EF4-FFF2-40B4-BE49-F238E27FC236}">
                <a16:creationId xmlns:a16="http://schemas.microsoft.com/office/drawing/2014/main" id="{BFB2CE2E-E11D-4665-A74E-B2CF9CC7EB98}"/>
              </a:ext>
            </a:extLst>
          </p:cNvPr>
          <p:cNvPicPr>
            <a:picLocks noGrp="1" noChangeAspect="1"/>
          </p:cNvPicPr>
          <p:nvPr>
            <p:ph sz="half" idx="2"/>
          </p:nvPr>
        </p:nvPicPr>
        <p:blipFill>
          <a:blip r:embed="rId4"/>
          <a:stretch>
            <a:fillRect/>
          </a:stretch>
        </p:blipFill>
        <p:spPr>
          <a:xfrm>
            <a:off x="976186" y="1819216"/>
            <a:ext cx="7299595" cy="3981780"/>
          </a:xfrm>
          <a:prstGeom prst="rect">
            <a:avLst/>
          </a:prstGeom>
        </p:spPr>
      </p:pic>
    </p:spTree>
    <p:extLst>
      <p:ext uri="{BB962C8B-B14F-4D97-AF65-F5344CB8AC3E}">
        <p14:creationId xmlns:p14="http://schemas.microsoft.com/office/powerpoint/2010/main" val="28330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972300"/>
          </a:xfrm>
          <a:prstGeom prst="rect">
            <a:avLst/>
          </a:prstGeom>
        </p:spPr>
      </p:pic>
      <p:sp>
        <p:nvSpPr>
          <p:cNvPr id="2" name="Title 1"/>
          <p:cNvSpPr>
            <a:spLocks noGrp="1"/>
          </p:cNvSpPr>
          <p:nvPr>
            <p:ph type="title"/>
          </p:nvPr>
        </p:nvSpPr>
        <p:spPr>
          <a:xfrm>
            <a:off x="457200" y="628072"/>
            <a:ext cx="8229600" cy="1228437"/>
          </a:xfrm>
        </p:spPr>
        <p:txBody>
          <a:bodyPr anchor="b">
            <a:noAutofit/>
          </a:bodyPr>
          <a:lstStyle/>
          <a:p>
            <a:r>
              <a:rPr lang="en-US" sz="2800" dirty="0"/>
              <a:t>Academic Adviser, Career Coordinator and Registrar Survey Questions</a:t>
            </a:r>
            <a:br>
              <a:rPr lang="en-US" sz="3200" dirty="0"/>
            </a:br>
            <a:r>
              <a:rPr lang="en-US" sz="1800" dirty="0"/>
              <a:t>(for both Get Ready for Graduation and Launch to Graduation and Beyond)</a:t>
            </a:r>
            <a:endParaRPr lang="en-US" sz="18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457199" y="2111562"/>
            <a:ext cx="8429626" cy="3785652"/>
          </a:xfrm>
          <a:prstGeom prst="rect">
            <a:avLst/>
          </a:prstGeom>
        </p:spPr>
        <p:txBody>
          <a:bodyPr wrap="square">
            <a:spAutoFit/>
          </a:bodyPr>
          <a:lstStyle/>
          <a:p>
            <a:endParaRPr lang="en-US" sz="2400" dirty="0"/>
          </a:p>
          <a:p>
            <a:pPr marL="457200" indent="-457200">
              <a:buFont typeface="+mj-lt"/>
              <a:buAutoNum type="arabicPeriod"/>
            </a:pPr>
            <a:r>
              <a:rPr lang="en-US" sz="2400" dirty="0"/>
              <a:t>Did you find the events were helpful? Please explain your answer.</a:t>
            </a:r>
          </a:p>
          <a:p>
            <a:pPr marL="457200" indent="-457200">
              <a:buFont typeface="+mj-lt"/>
              <a:buAutoNum type="arabicPeriod"/>
            </a:pPr>
            <a:endParaRPr lang="en-US" sz="2400" dirty="0"/>
          </a:p>
          <a:p>
            <a:pPr marL="457200" indent="-457200">
              <a:buFont typeface="+mj-lt"/>
              <a:buAutoNum type="arabicPeriod"/>
            </a:pPr>
            <a:r>
              <a:rPr lang="en-US" sz="2400" dirty="0"/>
              <a:t>Would you recommend continuing these events for future semesters? Please explain your answer.</a:t>
            </a:r>
          </a:p>
          <a:p>
            <a:pPr marL="457200" indent="-457200">
              <a:buFont typeface="+mj-lt"/>
              <a:buAutoNum type="arabicPeriod"/>
            </a:pPr>
            <a:endParaRPr lang="en-US" sz="2400" dirty="0"/>
          </a:p>
          <a:p>
            <a:pPr marL="457200" indent="-457200">
              <a:buFont typeface="+mj-lt"/>
              <a:buAutoNum type="arabicPeriod"/>
            </a:pPr>
            <a:r>
              <a:rPr lang="en-US" sz="2400" dirty="0"/>
              <a:t>Do you have any suggestions to improve these events? If yes, please explain.</a:t>
            </a:r>
          </a:p>
          <a:p>
            <a:endParaRPr lang="en-US" sz="2400" dirty="0"/>
          </a:p>
        </p:txBody>
      </p:sp>
    </p:spTree>
    <p:extLst>
      <p:ext uri="{BB962C8B-B14F-4D97-AF65-F5344CB8AC3E}">
        <p14:creationId xmlns:p14="http://schemas.microsoft.com/office/powerpoint/2010/main" val="3207536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994939"/>
            <a:ext cx="8229600" cy="762001"/>
          </a:xfrm>
        </p:spPr>
        <p:txBody>
          <a:bodyPr anchor="b">
            <a:noAutofit/>
          </a:bodyPr>
          <a:lstStyle/>
          <a:p>
            <a:r>
              <a:rPr lang="en-US" sz="2800" dirty="0"/>
              <a:t>Feedback from Career Services Coordinators on the </a:t>
            </a:r>
            <a:br>
              <a:rPr lang="en-US" sz="2800" dirty="0"/>
            </a:br>
            <a:r>
              <a:rPr lang="en-US" sz="2800" dirty="0"/>
              <a:t>“Get Ready for Graduation” event for rising seniors:</a:t>
            </a:r>
            <a:endParaRPr lang="en-US" sz="2800" u="sng" dirty="0">
              <a:solidFill>
                <a:srgbClr val="00002F"/>
              </a:solidFill>
              <a:latin typeface="+mn-lt"/>
              <a:cs typeface="Georgia"/>
            </a:endParaRPr>
          </a:p>
        </p:txBody>
      </p:sp>
      <p:pic>
        <p:nvPicPr>
          <p:cNvPr id="7" name="Content Placeholder 6">
            <a:extLst>
              <a:ext uri="{FF2B5EF4-FFF2-40B4-BE49-F238E27FC236}">
                <a16:creationId xmlns:a16="http://schemas.microsoft.com/office/drawing/2014/main" id="{5194A2E2-A508-43D9-BEC2-3D413E4FEABB}"/>
              </a:ext>
            </a:extLst>
          </p:cNvPr>
          <p:cNvPicPr>
            <a:picLocks noGrp="1" noChangeAspect="1"/>
          </p:cNvPicPr>
          <p:nvPr>
            <p:ph sz="half" idx="1"/>
          </p:nvPr>
        </p:nvPicPr>
        <p:blipFill>
          <a:blip r:embed="rId4"/>
          <a:stretch>
            <a:fillRect/>
          </a:stretch>
        </p:blipFill>
        <p:spPr>
          <a:xfrm>
            <a:off x="1298285" y="1713837"/>
            <a:ext cx="7254588" cy="4149223"/>
          </a:xfrm>
        </p:spPr>
      </p:pic>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Tree>
    <p:extLst>
      <p:ext uri="{BB962C8B-B14F-4D97-AF65-F5344CB8AC3E}">
        <p14:creationId xmlns:p14="http://schemas.microsoft.com/office/powerpoint/2010/main" val="1468957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880364"/>
            <a:ext cx="8229600" cy="762001"/>
          </a:xfrm>
        </p:spPr>
        <p:txBody>
          <a:bodyPr anchor="b">
            <a:noAutofit/>
          </a:bodyPr>
          <a:lstStyle/>
          <a:p>
            <a:r>
              <a:rPr lang="en-US" sz="2800" dirty="0"/>
              <a:t>Feedback from Academic Advisers on the </a:t>
            </a:r>
            <a:br>
              <a:rPr lang="en-US" sz="2800" dirty="0"/>
            </a:br>
            <a:r>
              <a:rPr lang="en-US" sz="2800" dirty="0"/>
              <a:t>“Get Ready for Graduation” event for rising seniors:</a:t>
            </a:r>
            <a:endParaRPr lang="en-US" sz="28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pic>
        <p:nvPicPr>
          <p:cNvPr id="7" name="Content Placeholder 6">
            <a:extLst>
              <a:ext uri="{FF2B5EF4-FFF2-40B4-BE49-F238E27FC236}">
                <a16:creationId xmlns:a16="http://schemas.microsoft.com/office/drawing/2014/main" id="{6483E216-2DAA-4F52-B4FE-8D139AF7E46E}"/>
              </a:ext>
            </a:extLst>
          </p:cNvPr>
          <p:cNvPicPr>
            <a:picLocks noGrp="1" noChangeAspect="1"/>
          </p:cNvPicPr>
          <p:nvPr>
            <p:ph sz="half" idx="1"/>
          </p:nvPr>
        </p:nvPicPr>
        <p:blipFill>
          <a:blip r:embed="rId4"/>
          <a:stretch>
            <a:fillRect/>
          </a:stretch>
        </p:blipFill>
        <p:spPr>
          <a:xfrm>
            <a:off x="246591" y="1583928"/>
            <a:ext cx="8758864" cy="4262690"/>
          </a:xfrm>
        </p:spPr>
      </p:pic>
    </p:spTree>
    <p:extLst>
      <p:ext uri="{BB962C8B-B14F-4D97-AF65-F5344CB8AC3E}">
        <p14:creationId xmlns:p14="http://schemas.microsoft.com/office/powerpoint/2010/main" val="3959664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18746" y="942540"/>
            <a:ext cx="8229600" cy="762001"/>
          </a:xfrm>
        </p:spPr>
        <p:txBody>
          <a:bodyPr anchor="b">
            <a:noAutofit/>
          </a:bodyPr>
          <a:lstStyle/>
          <a:p>
            <a:r>
              <a:rPr lang="en-US" sz="2800" dirty="0"/>
              <a:t>Feedback from Registrar’s Office on the </a:t>
            </a:r>
            <a:br>
              <a:rPr lang="en-US" sz="2800" dirty="0"/>
            </a:br>
            <a:r>
              <a:rPr lang="en-US" sz="2800" dirty="0"/>
              <a:t>“Get Ready for Graduation” event for rising seniors:</a:t>
            </a:r>
            <a:endParaRPr lang="en-US" sz="28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pic>
        <p:nvPicPr>
          <p:cNvPr id="3" name="Content Placeholder 2">
            <a:extLst>
              <a:ext uri="{FF2B5EF4-FFF2-40B4-BE49-F238E27FC236}">
                <a16:creationId xmlns:a16="http://schemas.microsoft.com/office/drawing/2014/main" id="{55A36DE0-A3E8-48F8-8201-040AA40E3973}"/>
              </a:ext>
            </a:extLst>
          </p:cNvPr>
          <p:cNvPicPr>
            <a:picLocks noGrp="1" noChangeAspect="1"/>
          </p:cNvPicPr>
          <p:nvPr>
            <p:ph sz="half" idx="1"/>
          </p:nvPr>
        </p:nvPicPr>
        <p:blipFill>
          <a:blip r:embed="rId4"/>
          <a:stretch>
            <a:fillRect/>
          </a:stretch>
        </p:blipFill>
        <p:spPr>
          <a:xfrm>
            <a:off x="886692" y="1863725"/>
            <a:ext cx="7324436" cy="4051735"/>
          </a:xfrm>
          <a:prstGeom prst="rect">
            <a:avLst/>
          </a:prstGeom>
        </p:spPr>
      </p:pic>
    </p:spTree>
    <p:extLst>
      <p:ext uri="{BB962C8B-B14F-4D97-AF65-F5344CB8AC3E}">
        <p14:creationId xmlns:p14="http://schemas.microsoft.com/office/powerpoint/2010/main" val="198119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008"/>
            <a:ext cx="9144000" cy="6858000"/>
          </a:xfrm>
          <a:prstGeom prst="rect">
            <a:avLst/>
          </a:prstGeom>
        </p:spPr>
      </p:pic>
      <p:sp>
        <p:nvSpPr>
          <p:cNvPr id="2" name="Title 1"/>
          <p:cNvSpPr>
            <a:spLocks noGrp="1"/>
          </p:cNvSpPr>
          <p:nvPr>
            <p:ph type="title"/>
          </p:nvPr>
        </p:nvSpPr>
        <p:spPr>
          <a:xfrm>
            <a:off x="457200" y="939799"/>
            <a:ext cx="8354291" cy="1326030"/>
          </a:xfrm>
        </p:spPr>
        <p:txBody>
          <a:bodyPr anchor="b">
            <a:noAutofit/>
          </a:bodyPr>
          <a:lstStyle/>
          <a:p>
            <a:pPr algn="r"/>
            <a:r>
              <a:rPr lang="en-US" b="1" dirty="0">
                <a:solidFill>
                  <a:srgbClr val="00002F"/>
                </a:solidFill>
                <a:latin typeface="+mn-lt"/>
                <a:cs typeface="Georgia"/>
              </a:rPr>
              <a:t>Launch to Graduation </a:t>
            </a:r>
            <a:br>
              <a:rPr lang="en-US" b="1" dirty="0">
                <a:solidFill>
                  <a:srgbClr val="00002F"/>
                </a:solidFill>
                <a:latin typeface="+mn-lt"/>
                <a:cs typeface="Georgia"/>
              </a:rPr>
            </a:br>
            <a:r>
              <a:rPr lang="en-US" b="1" dirty="0">
                <a:solidFill>
                  <a:srgbClr val="00002F"/>
                </a:solidFill>
                <a:latin typeface="+mn-lt"/>
                <a:cs typeface="Georgia"/>
              </a:rPr>
              <a:t>and Beyond</a:t>
            </a: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124691" y="1655974"/>
            <a:ext cx="4312641" cy="4555093"/>
          </a:xfrm>
          <a:prstGeom prst="rect">
            <a:avLst/>
          </a:prstGeom>
        </p:spPr>
        <p:txBody>
          <a:bodyPr wrap="square">
            <a:spAutoFit/>
          </a:bodyPr>
          <a:lstStyle/>
          <a:p>
            <a:r>
              <a:rPr lang="en-US" sz="1600" u="sng" dirty="0"/>
              <a:t>Target audience:</a:t>
            </a:r>
            <a:r>
              <a:rPr lang="en-US" sz="1600" dirty="0"/>
              <a:t>  Sophomores and Juniors </a:t>
            </a:r>
          </a:p>
          <a:p>
            <a:endParaRPr lang="en-US" sz="1600" dirty="0"/>
          </a:p>
          <a:p>
            <a:r>
              <a:rPr lang="en-US" sz="1600" u="sng" dirty="0"/>
              <a:t>Date:</a:t>
            </a:r>
            <a:r>
              <a:rPr lang="en-US" sz="1600" dirty="0"/>
              <a:t>  Friday, April 5, 2019  11AM-4PM</a:t>
            </a:r>
          </a:p>
          <a:p>
            <a:endParaRPr lang="en-US" sz="1600" dirty="0"/>
          </a:p>
          <a:p>
            <a:r>
              <a:rPr lang="en-US" sz="1600" u="sng" dirty="0"/>
              <a:t>Marketing:</a:t>
            </a:r>
          </a:p>
          <a:p>
            <a:r>
              <a:rPr lang="en-US" sz="1600" dirty="0"/>
              <a:t>Emails (from advisers and Handshake) sent to 1575 sophomores and juniors; </a:t>
            </a:r>
          </a:p>
          <a:p>
            <a:r>
              <a:rPr lang="en-US" sz="1600" dirty="0"/>
              <a:t>Posters and Campus Ads </a:t>
            </a:r>
          </a:p>
          <a:p>
            <a:endParaRPr lang="en-US" sz="1600" dirty="0"/>
          </a:p>
          <a:p>
            <a:r>
              <a:rPr lang="en-US" sz="1600" u="sng" dirty="0"/>
              <a:t>Outcome:</a:t>
            </a:r>
          </a:p>
          <a:p>
            <a:r>
              <a:rPr lang="en-US" sz="1600" b="1" dirty="0"/>
              <a:t>57</a:t>
            </a:r>
            <a:r>
              <a:rPr lang="en-US" sz="1600" dirty="0"/>
              <a:t> of 78 </a:t>
            </a:r>
            <a:r>
              <a:rPr lang="en-US" sz="1600" dirty="0" err="1"/>
              <a:t>rsvps</a:t>
            </a:r>
            <a:r>
              <a:rPr lang="en-US" sz="1600" dirty="0"/>
              <a:t> attended on 4/5/19</a:t>
            </a:r>
          </a:p>
          <a:p>
            <a:endParaRPr lang="en-US" sz="1600" dirty="0"/>
          </a:p>
          <a:p>
            <a:pPr marL="285750" indent="-285750">
              <a:buFont typeface="Arial" panose="020B0604020202020204" pitchFamily="34" charset="0"/>
              <a:buChar char="•"/>
            </a:pPr>
            <a:r>
              <a:rPr lang="en-US" sz="1600" dirty="0"/>
              <a:t>Internship coordinators to discuss internships</a:t>
            </a:r>
          </a:p>
          <a:p>
            <a:pPr marL="285750" indent="-285750">
              <a:buFont typeface="Arial" panose="020B0604020202020204" pitchFamily="34" charset="0"/>
              <a:buChar char="•"/>
            </a:pPr>
            <a:r>
              <a:rPr lang="en-US" sz="1600" dirty="0"/>
              <a:t>Academic advisers to review DPR </a:t>
            </a:r>
          </a:p>
          <a:p>
            <a:pPr marL="285750" indent="-285750">
              <a:buFont typeface="Arial" panose="020B0604020202020204" pitchFamily="34" charset="0"/>
              <a:buChar char="•"/>
            </a:pPr>
            <a:r>
              <a:rPr lang="en-US" sz="1600" dirty="0"/>
              <a:t>Career Services coordinators to discuss experiential learning opportunities and strategies</a:t>
            </a:r>
            <a:endParaRPr lang="en-US" sz="1600" b="1" dirty="0"/>
          </a:p>
          <a:p>
            <a:endParaRPr lang="en-US" dirty="0"/>
          </a:p>
        </p:txBody>
      </p:sp>
      <p:pic>
        <p:nvPicPr>
          <p:cNvPr id="10" name="Picture 9">
            <a:extLst>
              <a:ext uri="{FF2B5EF4-FFF2-40B4-BE49-F238E27FC236}">
                <a16:creationId xmlns:a16="http://schemas.microsoft.com/office/drawing/2014/main" id="{A24D99B0-EB7D-4AF1-8A70-760BAAE69CB3}"/>
              </a:ext>
            </a:extLst>
          </p:cNvPr>
          <p:cNvPicPr>
            <a:picLocks noChangeAspect="1"/>
          </p:cNvPicPr>
          <p:nvPr/>
        </p:nvPicPr>
        <p:blipFill>
          <a:blip r:embed="rId4"/>
          <a:stretch>
            <a:fillRect/>
          </a:stretch>
        </p:blipFill>
        <p:spPr>
          <a:xfrm>
            <a:off x="4343400" y="2426861"/>
            <a:ext cx="4572000" cy="2958353"/>
          </a:xfrm>
          <a:prstGeom prst="rect">
            <a:avLst/>
          </a:prstGeom>
        </p:spPr>
      </p:pic>
    </p:spTree>
    <p:extLst>
      <p:ext uri="{BB962C8B-B14F-4D97-AF65-F5344CB8AC3E}">
        <p14:creationId xmlns:p14="http://schemas.microsoft.com/office/powerpoint/2010/main" val="1389315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972300"/>
          </a:xfrm>
          <a:prstGeom prst="rect">
            <a:avLst/>
          </a:prstGeom>
        </p:spPr>
      </p:pic>
      <p:sp>
        <p:nvSpPr>
          <p:cNvPr id="2" name="Title 1"/>
          <p:cNvSpPr>
            <a:spLocks noGrp="1"/>
          </p:cNvSpPr>
          <p:nvPr>
            <p:ph type="title"/>
          </p:nvPr>
        </p:nvSpPr>
        <p:spPr>
          <a:xfrm>
            <a:off x="457200" y="439438"/>
            <a:ext cx="8229600" cy="1202928"/>
          </a:xfrm>
        </p:spPr>
        <p:txBody>
          <a:bodyPr anchor="b">
            <a:noAutofit/>
          </a:bodyPr>
          <a:lstStyle/>
          <a:p>
            <a:r>
              <a:rPr lang="en-US" sz="3200" dirty="0"/>
              <a:t>Student Survey for</a:t>
            </a:r>
            <a:br>
              <a:rPr lang="en-US" sz="3200" dirty="0"/>
            </a:br>
            <a:r>
              <a:rPr lang="en-US" sz="3200" dirty="0"/>
              <a:t>Launch to Graduation and Beyond</a:t>
            </a:r>
            <a:endParaRPr lang="en-US" sz="32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697345" y="1906346"/>
            <a:ext cx="3802566" cy="4278094"/>
          </a:xfrm>
          <a:prstGeom prst="rect">
            <a:avLst/>
          </a:prstGeom>
        </p:spPr>
        <p:txBody>
          <a:bodyPr wrap="square">
            <a:spAutoFit/>
          </a:bodyPr>
          <a:lstStyle/>
          <a:p>
            <a:r>
              <a:rPr lang="en-US" sz="2400" dirty="0"/>
              <a:t>4 Questions – </a:t>
            </a:r>
            <a:r>
              <a:rPr lang="en-US" sz="2400" i="1" dirty="0"/>
              <a:t>much better</a:t>
            </a:r>
          </a:p>
          <a:p>
            <a:endParaRPr lang="en-US" sz="2400" i="1" dirty="0"/>
          </a:p>
          <a:p>
            <a:r>
              <a:rPr lang="en-US" sz="2000" dirty="0"/>
              <a:t>We tried a QR code to have students respond while finishing at the event, but all were not recorded due to a technical glitch.</a:t>
            </a:r>
          </a:p>
          <a:p>
            <a:endParaRPr lang="en-US" sz="2400" dirty="0"/>
          </a:p>
          <a:p>
            <a:r>
              <a:rPr lang="en-US" sz="2400" b="1" dirty="0"/>
              <a:t>22</a:t>
            </a:r>
            <a:r>
              <a:rPr lang="en-US" sz="2400" dirty="0"/>
              <a:t> of 57 student responses for event on 4/5/19</a:t>
            </a:r>
          </a:p>
          <a:p>
            <a:endParaRPr lang="en-US" sz="2400" dirty="0"/>
          </a:p>
          <a:p>
            <a:r>
              <a:rPr lang="en-US" sz="2400" dirty="0"/>
              <a:t>38% response rate</a:t>
            </a:r>
          </a:p>
          <a:p>
            <a:endParaRPr lang="en-US" sz="2400" dirty="0"/>
          </a:p>
        </p:txBody>
      </p:sp>
      <p:pic>
        <p:nvPicPr>
          <p:cNvPr id="8" name="Content Placeholder 7">
            <a:extLst>
              <a:ext uri="{FF2B5EF4-FFF2-40B4-BE49-F238E27FC236}">
                <a16:creationId xmlns:a16="http://schemas.microsoft.com/office/drawing/2014/main" id="{53D85185-586E-479A-A2F3-60A2643E42CA}"/>
              </a:ext>
            </a:extLst>
          </p:cNvPr>
          <p:cNvPicPr>
            <a:picLocks noGrp="1" noChangeAspect="1"/>
          </p:cNvPicPr>
          <p:nvPr>
            <p:ph sz="half" idx="2"/>
          </p:nvPr>
        </p:nvPicPr>
        <p:blipFill>
          <a:blip r:embed="rId4"/>
          <a:stretch>
            <a:fillRect/>
          </a:stretch>
        </p:blipFill>
        <p:spPr>
          <a:xfrm>
            <a:off x="5522119" y="2174875"/>
            <a:ext cx="2482850" cy="2482850"/>
          </a:xfrm>
        </p:spPr>
      </p:pic>
    </p:spTree>
    <p:extLst>
      <p:ext uri="{BB962C8B-B14F-4D97-AF65-F5344CB8AC3E}">
        <p14:creationId xmlns:p14="http://schemas.microsoft.com/office/powerpoint/2010/main" val="2158060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9144000" cy="6972300"/>
          </a:xfrm>
          <a:prstGeom prst="rect">
            <a:avLst/>
          </a:prstGeom>
        </p:spPr>
      </p:pic>
      <p:sp>
        <p:nvSpPr>
          <p:cNvPr id="2" name="Title 1"/>
          <p:cNvSpPr>
            <a:spLocks noGrp="1"/>
          </p:cNvSpPr>
          <p:nvPr>
            <p:ph type="title"/>
          </p:nvPr>
        </p:nvSpPr>
        <p:spPr>
          <a:xfrm>
            <a:off x="457200" y="439438"/>
            <a:ext cx="8229600" cy="1202928"/>
          </a:xfrm>
        </p:spPr>
        <p:txBody>
          <a:bodyPr anchor="b">
            <a:noAutofit/>
          </a:bodyPr>
          <a:lstStyle/>
          <a:p>
            <a:r>
              <a:rPr lang="en-US" sz="3200" dirty="0"/>
              <a:t>Student Survey Results</a:t>
            </a:r>
            <a:br>
              <a:rPr lang="en-US" sz="3200" dirty="0"/>
            </a:br>
            <a:r>
              <a:rPr lang="en-US" sz="3200" dirty="0"/>
              <a:t>Launch to Graduation and Beyond</a:t>
            </a:r>
            <a:endParaRPr lang="en-US" sz="32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457200" y="1642366"/>
            <a:ext cx="3802566" cy="4708981"/>
          </a:xfrm>
          <a:prstGeom prst="rect">
            <a:avLst/>
          </a:prstGeom>
        </p:spPr>
        <p:txBody>
          <a:bodyPr wrap="square">
            <a:spAutoFit/>
          </a:bodyPr>
          <a:lstStyle/>
          <a:p>
            <a:r>
              <a:rPr lang="en-US" sz="2200" dirty="0"/>
              <a:t>Questions:</a:t>
            </a:r>
          </a:p>
          <a:p>
            <a:endParaRPr lang="en-US" sz="2200" dirty="0"/>
          </a:p>
          <a:p>
            <a:r>
              <a:rPr lang="en-US" sz="2200" dirty="0"/>
              <a:t>1. How beneficial was this event for you? </a:t>
            </a:r>
            <a:r>
              <a:rPr lang="en-US" sz="2200" b="1" dirty="0"/>
              <a:t>4.227</a:t>
            </a:r>
          </a:p>
          <a:p>
            <a:endParaRPr lang="en-US" sz="2200" dirty="0"/>
          </a:p>
          <a:p>
            <a:r>
              <a:rPr lang="en-US" sz="2200" dirty="0"/>
              <a:t>2. Do you feel your are now better informed about your  progress towards your degree completion? </a:t>
            </a:r>
            <a:r>
              <a:rPr lang="en-US" sz="2200" b="1" dirty="0"/>
              <a:t>4.136</a:t>
            </a:r>
          </a:p>
          <a:p>
            <a:endParaRPr lang="en-US" sz="2200" b="1" dirty="0"/>
          </a:p>
          <a:p>
            <a:r>
              <a:rPr lang="en-US" sz="2200" dirty="0"/>
              <a:t>3. Do you feel you are better informed about internships and experiential learning? </a:t>
            </a:r>
            <a:r>
              <a:rPr lang="en-US" sz="2200" b="1" dirty="0"/>
              <a:t>4.045</a:t>
            </a:r>
          </a:p>
          <a:p>
            <a:endParaRPr lang="en-US" sz="1400" dirty="0"/>
          </a:p>
        </p:txBody>
      </p:sp>
      <p:sp>
        <p:nvSpPr>
          <p:cNvPr id="6" name="Content Placeholder 3">
            <a:extLst>
              <a:ext uri="{FF2B5EF4-FFF2-40B4-BE49-F238E27FC236}">
                <a16:creationId xmlns:a16="http://schemas.microsoft.com/office/drawing/2014/main" id="{B6121FED-B50C-4A21-9460-5D32C70FEAA0}"/>
              </a:ext>
            </a:extLst>
          </p:cNvPr>
          <p:cNvSpPr>
            <a:spLocks noGrp="1"/>
          </p:cNvSpPr>
          <p:nvPr>
            <p:ph sz="half" idx="2"/>
          </p:nvPr>
        </p:nvSpPr>
        <p:spPr>
          <a:xfrm>
            <a:off x="4649129" y="1647720"/>
            <a:ext cx="3847171" cy="4734030"/>
          </a:xfrm>
        </p:spPr>
        <p:txBody>
          <a:bodyPr>
            <a:normAutofit/>
          </a:bodyPr>
          <a:lstStyle/>
          <a:p>
            <a:pPr marL="0" indent="0">
              <a:buNone/>
            </a:pPr>
            <a:r>
              <a:rPr lang="en-US" dirty="0"/>
              <a:t>4. Please give us any additional comments you would like to share</a:t>
            </a:r>
          </a:p>
          <a:p>
            <a:pPr marL="0" indent="0">
              <a:buNone/>
            </a:pPr>
            <a:endParaRPr lang="en-US" dirty="0"/>
          </a:p>
          <a:p>
            <a:pPr marL="0" indent="0">
              <a:buNone/>
            </a:pPr>
            <a:r>
              <a:rPr lang="en-US" dirty="0"/>
              <a:t>Total Average for Questions 1-3: </a:t>
            </a:r>
            <a:r>
              <a:rPr lang="en-US" b="1" dirty="0"/>
              <a:t>4.136</a:t>
            </a:r>
          </a:p>
          <a:p>
            <a:pPr marL="0" indent="0">
              <a:buNone/>
            </a:pPr>
            <a:endParaRPr lang="en-US" dirty="0"/>
          </a:p>
          <a:p>
            <a:pPr marL="0" indent="0">
              <a:buNone/>
            </a:pPr>
            <a:r>
              <a:rPr lang="en-US" dirty="0"/>
              <a:t>Rating Scale:</a:t>
            </a:r>
          </a:p>
          <a:p>
            <a:pPr marL="0" indent="0">
              <a:buNone/>
            </a:pPr>
            <a:r>
              <a:rPr lang="en-US" dirty="0"/>
              <a:t>1 = poor</a:t>
            </a:r>
          </a:p>
          <a:p>
            <a:pPr marL="0" indent="0">
              <a:buNone/>
            </a:pPr>
            <a:r>
              <a:rPr lang="en-US" dirty="0"/>
              <a:t>5 = excellent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46757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830857"/>
            <a:ext cx="8229600" cy="870944"/>
          </a:xfrm>
        </p:spPr>
        <p:txBody>
          <a:bodyPr anchor="b">
            <a:noAutofit/>
          </a:bodyPr>
          <a:lstStyle/>
          <a:p>
            <a:r>
              <a:rPr lang="en-US" sz="2800" dirty="0"/>
              <a:t>Feedback from students on the </a:t>
            </a:r>
            <a:br>
              <a:rPr lang="en-US" sz="2800" dirty="0"/>
            </a:br>
            <a:r>
              <a:rPr lang="en-US" sz="2800" dirty="0"/>
              <a:t>Launch to Graduation and Beyond:</a:t>
            </a:r>
            <a:endParaRPr lang="en-US" sz="28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pic>
        <p:nvPicPr>
          <p:cNvPr id="7" name="Picture 6">
            <a:extLst>
              <a:ext uri="{FF2B5EF4-FFF2-40B4-BE49-F238E27FC236}">
                <a16:creationId xmlns:a16="http://schemas.microsoft.com/office/drawing/2014/main" id="{C8977635-3F46-4F3C-B713-F3536C8A222F}"/>
              </a:ext>
            </a:extLst>
          </p:cNvPr>
          <p:cNvPicPr>
            <a:picLocks noChangeAspect="1"/>
          </p:cNvPicPr>
          <p:nvPr/>
        </p:nvPicPr>
        <p:blipFill>
          <a:blip r:embed="rId4"/>
          <a:stretch>
            <a:fillRect/>
          </a:stretch>
        </p:blipFill>
        <p:spPr>
          <a:xfrm>
            <a:off x="1214802" y="1779536"/>
            <a:ext cx="7328834" cy="4129784"/>
          </a:xfrm>
          <a:prstGeom prst="rect">
            <a:avLst/>
          </a:prstGeom>
        </p:spPr>
      </p:pic>
    </p:spTree>
    <p:extLst>
      <p:ext uri="{BB962C8B-B14F-4D97-AF65-F5344CB8AC3E}">
        <p14:creationId xmlns:p14="http://schemas.microsoft.com/office/powerpoint/2010/main" val="4093049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939799"/>
            <a:ext cx="8229600" cy="953655"/>
          </a:xfrm>
        </p:spPr>
        <p:txBody>
          <a:bodyPr anchor="b">
            <a:noAutofit/>
          </a:bodyPr>
          <a:lstStyle/>
          <a:p>
            <a:r>
              <a:rPr lang="en-US" sz="3200" dirty="0"/>
              <a:t>Feedback from faculty/staff</a:t>
            </a:r>
            <a:br>
              <a:rPr lang="en-US" sz="3200" dirty="0"/>
            </a:br>
            <a:r>
              <a:rPr lang="en-US" sz="3200" dirty="0"/>
              <a:t>at Launch to Graduation and Beyond:</a:t>
            </a:r>
            <a:endParaRPr lang="en-US" sz="32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pic>
        <p:nvPicPr>
          <p:cNvPr id="12" name="Picture 11">
            <a:extLst>
              <a:ext uri="{FF2B5EF4-FFF2-40B4-BE49-F238E27FC236}">
                <a16:creationId xmlns:a16="http://schemas.microsoft.com/office/drawing/2014/main" id="{22E85F80-3912-40C4-85EA-695DAD0F9E74}"/>
              </a:ext>
            </a:extLst>
          </p:cNvPr>
          <p:cNvPicPr>
            <a:picLocks noChangeAspect="1"/>
          </p:cNvPicPr>
          <p:nvPr/>
        </p:nvPicPr>
        <p:blipFill>
          <a:blip r:embed="rId4"/>
          <a:stretch>
            <a:fillRect/>
          </a:stretch>
        </p:blipFill>
        <p:spPr>
          <a:xfrm>
            <a:off x="1182255" y="1992624"/>
            <a:ext cx="7504545" cy="3761631"/>
          </a:xfrm>
          <a:prstGeom prst="rect">
            <a:avLst/>
          </a:prstGeom>
        </p:spPr>
      </p:pic>
    </p:spTree>
    <p:extLst>
      <p:ext uri="{BB962C8B-B14F-4D97-AF65-F5344CB8AC3E}">
        <p14:creationId xmlns:p14="http://schemas.microsoft.com/office/powerpoint/2010/main" val="1411591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CM-1016-32800_GeneralP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2453826" y="2974019"/>
            <a:ext cx="6423844" cy="1556727"/>
          </a:xfrm>
        </p:spPr>
        <p:txBody>
          <a:bodyPr anchor="t">
            <a:normAutofit/>
          </a:bodyPr>
          <a:lstStyle/>
          <a:p>
            <a:pPr algn="l"/>
            <a:br>
              <a:rPr lang="en-US" sz="4200" b="1" dirty="0">
                <a:latin typeface="+mn-lt"/>
                <a:cs typeface="Georgia"/>
              </a:rPr>
            </a:br>
            <a:endParaRPr lang="en-US" sz="2600" dirty="0">
              <a:solidFill>
                <a:schemeClr val="bg1"/>
              </a:solidFill>
              <a:latin typeface="+mn-lt"/>
              <a:cs typeface="Georgia"/>
            </a:endParaRPr>
          </a:p>
        </p:txBody>
      </p:sp>
      <p:sp>
        <p:nvSpPr>
          <p:cNvPr id="4" name="Title 1">
            <a:extLst>
              <a:ext uri="{FF2B5EF4-FFF2-40B4-BE49-F238E27FC236}">
                <a16:creationId xmlns:a16="http://schemas.microsoft.com/office/drawing/2014/main" id="{C937E30B-392D-4691-8125-129E25AAA524}"/>
              </a:ext>
            </a:extLst>
          </p:cNvPr>
          <p:cNvSpPr txBox="1">
            <a:spLocks/>
          </p:cNvSpPr>
          <p:nvPr/>
        </p:nvSpPr>
        <p:spPr>
          <a:xfrm>
            <a:off x="2453826" y="850605"/>
            <a:ext cx="5435532" cy="893135"/>
          </a:xfrm>
          <a:prstGeom prst="rect">
            <a:avLst/>
          </a:prstGeom>
        </p:spPr>
        <p:txBody>
          <a:bodyPr vert="horz" lIns="91429" tIns="45714" rIns="91429" bIns="45714" rtlCol="0" anchor="ctr">
            <a:no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r>
              <a:rPr lang="en-US" sz="6600" dirty="0">
                <a:solidFill>
                  <a:schemeClr val="bg1"/>
                </a:solidFill>
              </a:rPr>
              <a:t>Purpose</a:t>
            </a:r>
          </a:p>
        </p:txBody>
      </p:sp>
      <p:sp>
        <p:nvSpPr>
          <p:cNvPr id="7" name="Text Placeholder 2">
            <a:extLst>
              <a:ext uri="{FF2B5EF4-FFF2-40B4-BE49-F238E27FC236}">
                <a16:creationId xmlns:a16="http://schemas.microsoft.com/office/drawing/2014/main" id="{E7C2A41D-6B6E-4DD0-A7BD-E8CA001266EE}"/>
              </a:ext>
            </a:extLst>
          </p:cNvPr>
          <p:cNvSpPr txBox="1">
            <a:spLocks/>
          </p:cNvSpPr>
          <p:nvPr/>
        </p:nvSpPr>
        <p:spPr>
          <a:xfrm>
            <a:off x="1977656" y="2317899"/>
            <a:ext cx="6900014" cy="1765003"/>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lgn="ctr"/>
            <a:r>
              <a:rPr lang="en-US" sz="2400" dirty="0">
                <a:solidFill>
                  <a:sysClr val="window" lastClr="FFFFFF">
                    <a:tint val="75000"/>
                  </a:sysClr>
                </a:solidFill>
                <a:latin typeface="Trebuchet MS"/>
              </a:rPr>
              <a:t>Collaborated to </a:t>
            </a:r>
            <a:r>
              <a:rPr kumimoji="0" lang="en-US" sz="2400" b="0" i="0" u="none" strike="noStrike" kern="1200" cap="none" spc="0" normalizeH="0" baseline="0" noProof="0" dirty="0">
                <a:ln>
                  <a:noFill/>
                </a:ln>
                <a:solidFill>
                  <a:sysClr val="window" lastClr="FFFFFF">
                    <a:tint val="75000"/>
                  </a:sysClr>
                </a:solidFill>
                <a:effectLst/>
                <a:uLnTx/>
                <a:uFillTx/>
                <a:latin typeface="Trebuchet MS"/>
                <a:ea typeface="+mn-ea"/>
                <a:cs typeface="+mn-cs"/>
              </a:rPr>
              <a:t>demystify </a:t>
            </a:r>
          </a:p>
          <a:p>
            <a:pPr lvl="0" algn="ctr"/>
            <a:r>
              <a:rPr kumimoji="0" lang="en-US" sz="2400" b="0" i="0" u="none" strike="noStrike" kern="1200" cap="none" spc="0" normalizeH="0" baseline="0" noProof="0" dirty="0">
                <a:ln>
                  <a:noFill/>
                </a:ln>
                <a:solidFill>
                  <a:sysClr val="window" lastClr="FFFFFF">
                    <a:tint val="75000"/>
                  </a:sysClr>
                </a:solidFill>
                <a:effectLst/>
                <a:uLnTx/>
                <a:uFillTx/>
                <a:latin typeface="Trebuchet MS"/>
                <a:ea typeface="+mn-ea"/>
                <a:cs typeface="+mn-cs"/>
              </a:rPr>
              <a:t>the graduation and </a:t>
            </a:r>
          </a:p>
          <a:p>
            <a:pPr lvl="0" algn="ctr"/>
            <a:r>
              <a:rPr kumimoji="0" lang="en-US" sz="2400" b="0" i="0" u="none" strike="noStrike" kern="1200" cap="none" spc="0" normalizeH="0" baseline="0" noProof="0" dirty="0">
                <a:ln>
                  <a:noFill/>
                </a:ln>
                <a:solidFill>
                  <a:sysClr val="window" lastClr="FFFFFF">
                    <a:tint val="75000"/>
                  </a:sysClr>
                </a:solidFill>
                <a:effectLst/>
                <a:uLnTx/>
                <a:uFillTx/>
                <a:latin typeface="Trebuchet MS"/>
                <a:ea typeface="+mn-ea"/>
                <a:cs typeface="+mn-cs"/>
              </a:rPr>
              <a:t>career transition processes</a:t>
            </a:r>
          </a:p>
        </p:txBody>
      </p:sp>
    </p:spTree>
    <p:extLst>
      <p:ext uri="{BB962C8B-B14F-4D97-AF65-F5344CB8AC3E}">
        <p14:creationId xmlns:p14="http://schemas.microsoft.com/office/powerpoint/2010/main" val="4126431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 y="0"/>
            <a:ext cx="9070848" cy="6858000"/>
          </a:xfrm>
          <a:prstGeom prst="rect">
            <a:avLst/>
          </a:prstGeom>
        </p:spPr>
      </p:pic>
      <p:sp>
        <p:nvSpPr>
          <p:cNvPr id="2" name="Title 1"/>
          <p:cNvSpPr>
            <a:spLocks noGrp="1"/>
          </p:cNvSpPr>
          <p:nvPr>
            <p:ph type="title"/>
          </p:nvPr>
        </p:nvSpPr>
        <p:spPr>
          <a:xfrm>
            <a:off x="73152" y="710603"/>
            <a:ext cx="8997696" cy="833583"/>
          </a:xfrm>
        </p:spPr>
        <p:txBody>
          <a:bodyPr anchor="b">
            <a:noAutofit/>
          </a:bodyPr>
          <a:lstStyle/>
          <a:p>
            <a:r>
              <a:rPr lang="en-US" sz="2400" dirty="0"/>
              <a:t>Feedback from Career Services Coordinators on the </a:t>
            </a:r>
            <a:br>
              <a:rPr lang="en-US" sz="2400" dirty="0"/>
            </a:br>
            <a:r>
              <a:rPr lang="en-US" sz="2400" dirty="0"/>
              <a:t>“Launch to Graduation and Beyond” event for sophomores and juniors:</a:t>
            </a:r>
            <a:endParaRPr lang="en-US" sz="24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7" name="Rectangle 6"/>
          <p:cNvSpPr/>
          <p:nvPr/>
        </p:nvSpPr>
        <p:spPr>
          <a:xfrm>
            <a:off x="1591056" y="197346"/>
            <a:ext cx="6040994" cy="2677656"/>
          </a:xfrm>
          <a:prstGeom prst="rect">
            <a:avLst/>
          </a:prstGeom>
        </p:spPr>
        <p:txBody>
          <a:bodyPr wrap="square">
            <a:spAutoFit/>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10" name="Picture 9">
            <a:extLst>
              <a:ext uri="{FF2B5EF4-FFF2-40B4-BE49-F238E27FC236}">
                <a16:creationId xmlns:a16="http://schemas.microsoft.com/office/drawing/2014/main" id="{BED82E9D-0958-47A1-BC8F-2989E3F83193}"/>
              </a:ext>
            </a:extLst>
          </p:cNvPr>
          <p:cNvPicPr>
            <a:picLocks noChangeAspect="1"/>
          </p:cNvPicPr>
          <p:nvPr/>
        </p:nvPicPr>
        <p:blipFill>
          <a:blip r:embed="rId4"/>
          <a:stretch>
            <a:fillRect/>
          </a:stretch>
        </p:blipFill>
        <p:spPr>
          <a:xfrm>
            <a:off x="385754" y="1544185"/>
            <a:ext cx="6421446" cy="4755015"/>
          </a:xfrm>
          <a:prstGeom prst="rect">
            <a:avLst/>
          </a:prstGeom>
        </p:spPr>
      </p:pic>
    </p:spTree>
    <p:extLst>
      <p:ext uri="{BB962C8B-B14F-4D97-AF65-F5344CB8AC3E}">
        <p14:creationId xmlns:p14="http://schemas.microsoft.com/office/powerpoint/2010/main" val="2136396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595125"/>
            <a:ext cx="9127259" cy="873323"/>
          </a:xfrm>
        </p:spPr>
        <p:txBody>
          <a:bodyPr anchor="b">
            <a:noAutofit/>
          </a:bodyPr>
          <a:lstStyle/>
          <a:p>
            <a:r>
              <a:rPr lang="en-US" sz="2400" dirty="0"/>
              <a:t>Feedback from Academic Advisers on the </a:t>
            </a:r>
            <a:br>
              <a:rPr lang="en-US" sz="2400" dirty="0"/>
            </a:br>
            <a:r>
              <a:rPr lang="en-US" sz="2400" dirty="0"/>
              <a:t>“Launch to Graduation and Beyond” event for sophomores and juniors:</a:t>
            </a:r>
            <a:endParaRPr lang="en-US" sz="24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pic>
        <p:nvPicPr>
          <p:cNvPr id="9" name="Picture 8">
            <a:extLst>
              <a:ext uri="{FF2B5EF4-FFF2-40B4-BE49-F238E27FC236}">
                <a16:creationId xmlns:a16="http://schemas.microsoft.com/office/drawing/2014/main" id="{EC20346F-34BA-40A0-BFE9-5C675B4E6FC8}"/>
              </a:ext>
            </a:extLst>
          </p:cNvPr>
          <p:cNvPicPr>
            <a:picLocks noChangeAspect="1"/>
          </p:cNvPicPr>
          <p:nvPr/>
        </p:nvPicPr>
        <p:blipFill>
          <a:blip r:embed="rId4"/>
          <a:stretch>
            <a:fillRect/>
          </a:stretch>
        </p:blipFill>
        <p:spPr>
          <a:xfrm>
            <a:off x="377247" y="1471801"/>
            <a:ext cx="7833880" cy="4421000"/>
          </a:xfrm>
          <a:prstGeom prst="rect">
            <a:avLst/>
          </a:prstGeom>
        </p:spPr>
      </p:pic>
    </p:spTree>
    <p:extLst>
      <p:ext uri="{BB962C8B-B14F-4D97-AF65-F5344CB8AC3E}">
        <p14:creationId xmlns:p14="http://schemas.microsoft.com/office/powerpoint/2010/main" val="1214507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939799"/>
            <a:ext cx="8229600" cy="762001"/>
          </a:xfrm>
        </p:spPr>
        <p:txBody>
          <a:bodyPr anchor="b">
            <a:noAutofit/>
          </a:bodyPr>
          <a:lstStyle/>
          <a:p>
            <a:r>
              <a:rPr lang="en-US" sz="5400" dirty="0">
                <a:solidFill>
                  <a:srgbClr val="00002F"/>
                </a:solidFill>
                <a:latin typeface="+mn-lt"/>
                <a:cs typeface="Georgia"/>
              </a:rPr>
              <a:t>What did our team learn?</a:t>
            </a: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6"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457199" y="1429928"/>
            <a:ext cx="8003309" cy="4795379"/>
          </a:xfrm>
        </p:spPr>
        <p:txBody>
          <a:bodyPr>
            <a:normAutofit/>
          </a:bodyPr>
          <a:lstStyle/>
          <a:p>
            <a:r>
              <a:rPr lang="en-US" b="0" u="sng" dirty="0"/>
              <a:t>Good points</a:t>
            </a:r>
            <a:endParaRPr lang="en-US" b="0" dirty="0"/>
          </a:p>
          <a:p>
            <a:pPr marL="342900" indent="-342900">
              <a:buFont typeface="Arial" panose="020B0604020202020204" pitchFamily="34" charset="0"/>
              <a:buChar char="•"/>
            </a:pPr>
            <a:r>
              <a:rPr lang="en-US" b="0" dirty="0"/>
              <a:t>Collaboration and communication</a:t>
            </a:r>
          </a:p>
          <a:p>
            <a:pPr marL="342900" indent="-342900">
              <a:buFont typeface="Arial" panose="020B0604020202020204" pitchFamily="34" charset="0"/>
              <a:buChar char="•"/>
            </a:pPr>
            <a:r>
              <a:rPr lang="en-US" b="0" dirty="0"/>
              <a:t>Replication in other colleges</a:t>
            </a:r>
          </a:p>
          <a:p>
            <a:pPr marL="342900" indent="-342900">
              <a:buFont typeface="Arial" panose="020B0604020202020204" pitchFamily="34" charset="0"/>
              <a:buChar char="•"/>
            </a:pPr>
            <a:r>
              <a:rPr lang="en-US" b="0" dirty="0"/>
              <a:t>Students’ interest in internships</a:t>
            </a:r>
          </a:p>
          <a:p>
            <a:endParaRPr lang="en-US" sz="1200" b="0" dirty="0"/>
          </a:p>
          <a:p>
            <a:r>
              <a:rPr lang="en-US" b="0" u="sng" dirty="0"/>
              <a:t>Improvements</a:t>
            </a:r>
            <a:endParaRPr lang="en-US" b="0" dirty="0"/>
          </a:p>
          <a:p>
            <a:pPr marL="342900" indent="-342900">
              <a:buFont typeface="Arial" panose="020B0604020202020204" pitchFamily="34" charset="0"/>
              <a:buChar char="•"/>
            </a:pPr>
            <a:r>
              <a:rPr lang="en-US" b="0" dirty="0"/>
              <a:t>Marketing through all campus avenues</a:t>
            </a:r>
          </a:p>
          <a:p>
            <a:pPr marL="342900" indent="-342900">
              <a:buFont typeface="Arial" panose="020B0604020202020204" pitchFamily="34" charset="0"/>
              <a:buChar char="•"/>
            </a:pPr>
            <a:r>
              <a:rPr lang="en-US" b="0" dirty="0"/>
              <a:t>Student Feedback before they leave the event</a:t>
            </a:r>
          </a:p>
          <a:p>
            <a:pPr marL="342900" indent="-342900">
              <a:buFont typeface="Arial" panose="020B0604020202020204" pitchFamily="34" charset="0"/>
              <a:buChar char="•"/>
            </a:pPr>
            <a:r>
              <a:rPr lang="en-US" b="0" dirty="0"/>
              <a:t>Ways to assess events in light of our university’s goals for student retention and degree completion</a:t>
            </a:r>
          </a:p>
          <a:p>
            <a:pPr marL="342900" indent="-342900">
              <a:buFont typeface="Arial" panose="020B0604020202020204" pitchFamily="34" charset="0"/>
              <a:buChar char="•"/>
            </a:pPr>
            <a:endParaRPr lang="en-US" sz="1800" b="0" dirty="0"/>
          </a:p>
        </p:txBody>
      </p:sp>
    </p:spTree>
    <p:extLst>
      <p:ext uri="{BB962C8B-B14F-4D97-AF65-F5344CB8AC3E}">
        <p14:creationId xmlns:p14="http://schemas.microsoft.com/office/powerpoint/2010/main" val="1792226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66"/>
            <a:ext cx="9144000" cy="6877766"/>
          </a:xfrm>
          <a:prstGeom prst="rect">
            <a:avLst/>
          </a:prstGeom>
        </p:spPr>
      </p:pic>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847493" y="1997838"/>
            <a:ext cx="7493619" cy="523220"/>
          </a:xfrm>
          <a:prstGeom prst="rect">
            <a:avLst/>
          </a:prstGeom>
        </p:spPr>
        <p:txBody>
          <a:bodyPr wrap="square">
            <a:spAutoFit/>
          </a:bodyPr>
          <a:lstStyle/>
          <a:p>
            <a:pPr marL="457200" indent="-457200">
              <a:buFont typeface="Wingdings" panose="05000000000000000000" pitchFamily="2" charset="2"/>
              <a:buChar char="§"/>
            </a:pPr>
            <a:endParaRPr lang="en-US" sz="2800" dirty="0"/>
          </a:p>
        </p:txBody>
      </p:sp>
      <p:sp>
        <p:nvSpPr>
          <p:cNvPr id="6" name="TextBox 5"/>
          <p:cNvSpPr txBox="1"/>
          <p:nvPr/>
        </p:nvSpPr>
        <p:spPr>
          <a:xfrm>
            <a:off x="123825" y="859065"/>
            <a:ext cx="5436466" cy="5693866"/>
          </a:xfrm>
          <a:prstGeom prst="rect">
            <a:avLst/>
          </a:prstGeom>
          <a:noFill/>
        </p:spPr>
        <p:txBody>
          <a:bodyPr wrap="square" rtlCol="0">
            <a:spAutoFit/>
          </a:bodyPr>
          <a:lstStyle/>
          <a:p>
            <a:r>
              <a:rPr lang="en-US" sz="4800" dirty="0"/>
              <a:t>Share Your Ideas:</a:t>
            </a:r>
          </a:p>
          <a:p>
            <a:r>
              <a:rPr lang="en-US" sz="2000" dirty="0"/>
              <a:t> </a:t>
            </a:r>
          </a:p>
          <a:p>
            <a:r>
              <a:rPr lang="en-US" sz="2000" dirty="0"/>
              <a:t>(1) What questions do students ask you about graduation?</a:t>
            </a:r>
          </a:p>
          <a:p>
            <a:endParaRPr lang="en-US" sz="2000" dirty="0"/>
          </a:p>
          <a:p>
            <a:r>
              <a:rPr lang="en-US" sz="2000" dirty="0"/>
              <a:t>(2) What has worked at your institution and why?</a:t>
            </a:r>
          </a:p>
          <a:p>
            <a:endParaRPr lang="en-US" sz="2000" dirty="0"/>
          </a:p>
          <a:p>
            <a:r>
              <a:rPr lang="en-US" sz="2000" dirty="0"/>
              <a:t>(3) What ideas do you have to make graduation and beyond a positive and valuable experience for students? </a:t>
            </a:r>
          </a:p>
          <a:p>
            <a:endParaRPr lang="en-US" sz="2000" dirty="0"/>
          </a:p>
          <a:p>
            <a:pPr algn="ctr"/>
            <a:endParaRPr lang="en-US" sz="2000" dirty="0"/>
          </a:p>
          <a:p>
            <a:endParaRPr lang="en-US" sz="2000" dirty="0"/>
          </a:p>
          <a:p>
            <a:endParaRPr lang="en-US" sz="2000" dirty="0"/>
          </a:p>
          <a:p>
            <a:endParaRPr lang="en-US" sz="2000" dirty="0"/>
          </a:p>
          <a:p>
            <a:endParaRPr lang="en-US" sz="800" dirty="0">
              <a:solidFill>
                <a:srgbClr val="0066FF"/>
              </a:solidFill>
            </a:endParaRPr>
          </a:p>
          <a:p>
            <a:endParaRPr lang="en-US" sz="800" dirty="0">
              <a:solidFill>
                <a:srgbClr val="0066FF"/>
              </a:solidFill>
            </a:endParaRPr>
          </a:p>
          <a:p>
            <a:r>
              <a:rPr lang="en-US" sz="2000" dirty="0">
                <a:solidFill>
                  <a:srgbClr val="0066FF"/>
                </a:solidFill>
              </a:rPr>
              <a:t>Or type in this URL: </a:t>
            </a:r>
            <a:r>
              <a:rPr lang="en-US" b="1" u="sng" dirty="0">
                <a:solidFill>
                  <a:srgbClr val="0066FF"/>
                </a:solidFill>
              </a:rPr>
              <a:t>http://popin.it/na11c4</a:t>
            </a:r>
            <a:endParaRPr lang="en-US" sz="2000" u="sng" dirty="0">
              <a:solidFill>
                <a:srgbClr val="0066FF"/>
              </a:solidFill>
            </a:endParaRPr>
          </a:p>
        </p:txBody>
      </p:sp>
      <p:pic>
        <p:nvPicPr>
          <p:cNvPr id="7" name="Picture 6">
            <a:extLst>
              <a:ext uri="{FF2B5EF4-FFF2-40B4-BE49-F238E27FC236}">
                <a16:creationId xmlns:a16="http://schemas.microsoft.com/office/drawing/2014/main" id="{C6DF1592-96BD-4572-A5D3-FC45E46D29E5}"/>
              </a:ext>
            </a:extLst>
          </p:cNvPr>
          <p:cNvPicPr>
            <a:picLocks noChangeAspect="1"/>
          </p:cNvPicPr>
          <p:nvPr/>
        </p:nvPicPr>
        <p:blipFill>
          <a:blip r:embed="rId4"/>
          <a:stretch>
            <a:fillRect/>
          </a:stretch>
        </p:blipFill>
        <p:spPr>
          <a:xfrm>
            <a:off x="5476156" y="1202928"/>
            <a:ext cx="3383488" cy="4620550"/>
          </a:xfrm>
          <a:prstGeom prst="rect">
            <a:avLst/>
          </a:prstGeom>
        </p:spPr>
      </p:pic>
      <p:sp>
        <p:nvSpPr>
          <p:cNvPr id="8" name="TextBox 7">
            <a:extLst>
              <a:ext uri="{FF2B5EF4-FFF2-40B4-BE49-F238E27FC236}">
                <a16:creationId xmlns:a16="http://schemas.microsoft.com/office/drawing/2014/main" id="{2F6FDB49-64F6-4543-B499-330253FC5CAD}"/>
              </a:ext>
            </a:extLst>
          </p:cNvPr>
          <p:cNvSpPr txBox="1"/>
          <p:nvPr/>
        </p:nvSpPr>
        <p:spPr>
          <a:xfrm>
            <a:off x="2953232" y="4538946"/>
            <a:ext cx="2260790" cy="1200329"/>
          </a:xfrm>
          <a:prstGeom prst="rect">
            <a:avLst/>
          </a:prstGeom>
          <a:noFill/>
        </p:spPr>
        <p:txBody>
          <a:bodyPr wrap="square" rtlCol="0">
            <a:spAutoFit/>
          </a:bodyPr>
          <a:lstStyle/>
          <a:p>
            <a:r>
              <a:rPr lang="en-US" i="1" dirty="0">
                <a:solidFill>
                  <a:srgbClr val="0066FF"/>
                </a:solidFill>
              </a:rPr>
              <a:t>Open your smartphone camera and center on this QR Code to open the link</a:t>
            </a:r>
          </a:p>
        </p:txBody>
      </p:sp>
      <p:pic>
        <p:nvPicPr>
          <p:cNvPr id="2" name="Picture 1">
            <a:extLst>
              <a:ext uri="{FF2B5EF4-FFF2-40B4-BE49-F238E27FC236}">
                <a16:creationId xmlns:a16="http://schemas.microsoft.com/office/drawing/2014/main" id="{2066B98F-2814-45D3-8018-46103559101C}"/>
              </a:ext>
            </a:extLst>
          </p:cNvPr>
          <p:cNvPicPr>
            <a:picLocks noChangeAspect="1"/>
          </p:cNvPicPr>
          <p:nvPr/>
        </p:nvPicPr>
        <p:blipFill>
          <a:blip r:embed="rId5"/>
          <a:stretch>
            <a:fillRect/>
          </a:stretch>
        </p:blipFill>
        <p:spPr>
          <a:xfrm>
            <a:off x="1286357" y="4335998"/>
            <a:ext cx="1666875" cy="1581150"/>
          </a:xfrm>
          <a:prstGeom prst="rect">
            <a:avLst/>
          </a:prstGeom>
        </p:spPr>
      </p:pic>
    </p:spTree>
    <p:extLst>
      <p:ext uri="{BB962C8B-B14F-4D97-AF65-F5344CB8AC3E}">
        <p14:creationId xmlns:p14="http://schemas.microsoft.com/office/powerpoint/2010/main" val="1083028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3" y="-101815"/>
            <a:ext cx="9496425" cy="7061629"/>
          </a:xfrm>
          <a:prstGeom prst="rect">
            <a:avLst/>
          </a:prstGeom>
        </p:spPr>
      </p:pic>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pic>
        <p:nvPicPr>
          <p:cNvPr id="6" name="Picture 5">
            <a:extLst>
              <a:ext uri="{FF2B5EF4-FFF2-40B4-BE49-F238E27FC236}">
                <a16:creationId xmlns:a16="http://schemas.microsoft.com/office/drawing/2014/main" id="{8269658F-3DA4-450D-A913-AC84A52C3388}"/>
              </a:ext>
            </a:extLst>
          </p:cNvPr>
          <p:cNvPicPr>
            <a:picLocks noChangeAspect="1"/>
          </p:cNvPicPr>
          <p:nvPr/>
        </p:nvPicPr>
        <p:blipFill>
          <a:blip r:embed="rId3"/>
          <a:stretch>
            <a:fillRect/>
          </a:stretch>
        </p:blipFill>
        <p:spPr>
          <a:xfrm>
            <a:off x="1939636" y="1642365"/>
            <a:ext cx="3742790" cy="3742790"/>
          </a:xfrm>
          <a:prstGeom prst="rect">
            <a:avLst/>
          </a:prstGeom>
        </p:spPr>
      </p:pic>
    </p:spTree>
    <p:extLst>
      <p:ext uri="{BB962C8B-B14F-4D97-AF65-F5344CB8AC3E}">
        <p14:creationId xmlns:p14="http://schemas.microsoft.com/office/powerpoint/2010/main" val="1520245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Content Placeholder 6"/>
          <p:cNvSpPr>
            <a:spLocks noGrp="1"/>
          </p:cNvSpPr>
          <p:nvPr>
            <p:ph sz="half" idx="2"/>
          </p:nvPr>
        </p:nvSpPr>
        <p:spPr>
          <a:xfrm>
            <a:off x="184727" y="877455"/>
            <a:ext cx="8774545" cy="5430981"/>
          </a:xfrm>
        </p:spPr>
        <p:txBody>
          <a:bodyPr>
            <a:normAutofit lnSpcReduction="10000"/>
          </a:bodyPr>
          <a:lstStyle/>
          <a:p>
            <a:pPr marL="0" indent="0" algn="ctr">
              <a:buNone/>
            </a:pPr>
            <a:r>
              <a:rPr lang="en-US" sz="4400" dirty="0"/>
              <a:t>Buchtel College of Arts and Sciences</a:t>
            </a:r>
            <a:endParaRPr lang="en-US" sz="800" dirty="0"/>
          </a:p>
          <a:p>
            <a:pPr marL="0" indent="0" algn="ctr">
              <a:buNone/>
            </a:pPr>
            <a:endParaRPr lang="en-US" sz="900" dirty="0"/>
          </a:p>
          <a:p>
            <a:pPr marL="0" indent="0" algn="ctr">
              <a:buNone/>
            </a:pPr>
            <a:endParaRPr lang="en-US" sz="900" dirty="0"/>
          </a:p>
          <a:p>
            <a:pPr marL="0" indent="0" algn="ctr">
              <a:buNone/>
            </a:pPr>
            <a:endParaRPr lang="en-US" sz="900" dirty="0"/>
          </a:p>
          <a:p>
            <a:pPr marL="0" indent="0" algn="ctr">
              <a:buNone/>
            </a:pPr>
            <a:r>
              <a:rPr lang="en-US" dirty="0"/>
              <a:t>Gayle Bruno-Gannon, </a:t>
            </a:r>
            <a:r>
              <a:rPr lang="en-US" dirty="0" err="1"/>
              <a:t>M.S.Ed</a:t>
            </a:r>
            <a:r>
              <a:rPr lang="en-US" dirty="0"/>
              <a:t>., Academic Adviser II</a:t>
            </a:r>
          </a:p>
          <a:p>
            <a:pPr marL="0" indent="0" algn="ctr">
              <a:buNone/>
            </a:pPr>
            <a:r>
              <a:rPr lang="en-US" sz="2000" dirty="0"/>
              <a:t>gbrunogannon@uakron.edu</a:t>
            </a:r>
          </a:p>
          <a:p>
            <a:pPr marL="0" indent="0" algn="ctr">
              <a:buNone/>
            </a:pPr>
            <a:endParaRPr lang="en-US" sz="2000" dirty="0"/>
          </a:p>
          <a:p>
            <a:pPr marL="0" indent="0" algn="ctr">
              <a:buNone/>
            </a:pPr>
            <a:r>
              <a:rPr lang="en-US" dirty="0"/>
              <a:t>Sophie Kus Ed.D., Academic Adviser II</a:t>
            </a:r>
          </a:p>
          <a:p>
            <a:pPr marL="0" indent="0" algn="ctr">
              <a:buNone/>
            </a:pPr>
            <a:r>
              <a:rPr lang="en-US" sz="2000" dirty="0"/>
              <a:t>kuspate@uakron.edu</a:t>
            </a:r>
          </a:p>
          <a:p>
            <a:pPr marL="0" indent="0" algn="ctr">
              <a:buNone/>
            </a:pPr>
            <a:endParaRPr lang="en-US" sz="2000" dirty="0"/>
          </a:p>
          <a:p>
            <a:pPr marL="0" indent="0" algn="ctr">
              <a:buNone/>
            </a:pPr>
            <a:r>
              <a:rPr lang="en-US" dirty="0"/>
              <a:t>Terry Vance, M.Ed., Academic Adviser II</a:t>
            </a:r>
          </a:p>
          <a:p>
            <a:pPr marL="0" indent="0" algn="ctr">
              <a:buNone/>
            </a:pPr>
            <a:r>
              <a:rPr lang="en-US" sz="2000" dirty="0"/>
              <a:t>tv14@uakron.edu</a:t>
            </a:r>
          </a:p>
          <a:p>
            <a:pPr marL="0" indent="0" algn="ctr">
              <a:buNone/>
            </a:pPr>
            <a:endParaRPr lang="en-US" sz="2000" dirty="0"/>
          </a:p>
          <a:p>
            <a:pPr marL="0" indent="0" algn="ctr">
              <a:buNone/>
            </a:pPr>
            <a:r>
              <a:rPr lang="en-US" dirty="0"/>
              <a:t>Mary Cooke, B.A., Career Services Coordinator</a:t>
            </a:r>
          </a:p>
          <a:p>
            <a:pPr marL="0" indent="0" algn="ctr">
              <a:buNone/>
            </a:pPr>
            <a:r>
              <a:rPr lang="en-US" sz="2000" dirty="0"/>
              <a:t>mec@uakron.edu</a:t>
            </a:r>
          </a:p>
        </p:txBody>
      </p:sp>
    </p:spTree>
    <p:extLst>
      <p:ext uri="{BB962C8B-B14F-4D97-AF65-F5344CB8AC3E}">
        <p14:creationId xmlns:p14="http://schemas.microsoft.com/office/powerpoint/2010/main" val="454883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Content Placeholder 6"/>
          <p:cNvSpPr>
            <a:spLocks noGrp="1"/>
          </p:cNvSpPr>
          <p:nvPr>
            <p:ph sz="half" idx="2"/>
          </p:nvPr>
        </p:nvSpPr>
        <p:spPr>
          <a:xfrm>
            <a:off x="1169581" y="1320800"/>
            <a:ext cx="7145079" cy="4101805"/>
          </a:xfrm>
        </p:spPr>
        <p:txBody>
          <a:bodyPr>
            <a:normAutofit fontScale="92500" lnSpcReduction="20000"/>
          </a:bodyPr>
          <a:lstStyle/>
          <a:p>
            <a:pPr marL="0" indent="0" algn="ctr">
              <a:buNone/>
            </a:pPr>
            <a:r>
              <a:rPr lang="en-US" sz="7200" dirty="0">
                <a:latin typeface="Ink Free" panose="03080402000500000000" pitchFamily="66" charset="0"/>
              </a:rPr>
              <a:t>Thank you </a:t>
            </a:r>
          </a:p>
          <a:p>
            <a:pPr marL="0" indent="0" algn="ctr">
              <a:buNone/>
            </a:pPr>
            <a:r>
              <a:rPr lang="en-US" sz="7200" dirty="0">
                <a:latin typeface="Ink Free" panose="03080402000500000000" pitchFamily="66" charset="0"/>
              </a:rPr>
              <a:t>for your time </a:t>
            </a:r>
          </a:p>
          <a:p>
            <a:pPr marL="0" indent="0" algn="ctr">
              <a:buNone/>
            </a:pPr>
            <a:r>
              <a:rPr lang="en-US" sz="7200">
                <a:latin typeface="Ink Free" panose="03080402000500000000" pitchFamily="66" charset="0"/>
              </a:rPr>
              <a:t>and </a:t>
            </a:r>
          </a:p>
          <a:p>
            <a:pPr marL="0" indent="0" algn="ctr">
              <a:buNone/>
            </a:pPr>
            <a:r>
              <a:rPr lang="en-US" sz="7200">
                <a:latin typeface="Ink Free" panose="03080402000500000000" pitchFamily="66" charset="0"/>
              </a:rPr>
              <a:t>participation</a:t>
            </a:r>
            <a:r>
              <a:rPr lang="en-US" sz="7200" dirty="0">
                <a:latin typeface="Ink Free" panose="03080402000500000000" pitchFamily="66" charset="0"/>
              </a:rPr>
              <a:t>!</a:t>
            </a:r>
          </a:p>
          <a:p>
            <a:endParaRPr lang="en-US" dirty="0"/>
          </a:p>
        </p:txBody>
      </p:sp>
    </p:spTree>
    <p:extLst>
      <p:ext uri="{BB962C8B-B14F-4D97-AF65-F5344CB8AC3E}">
        <p14:creationId xmlns:p14="http://schemas.microsoft.com/office/powerpoint/2010/main" val="3352752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939799"/>
            <a:ext cx="8229600" cy="762001"/>
          </a:xfrm>
        </p:spPr>
        <p:txBody>
          <a:bodyPr anchor="b">
            <a:noAutofit/>
          </a:bodyPr>
          <a:lstStyle/>
          <a:p>
            <a:r>
              <a:rPr lang="en-US" sz="3600" dirty="0"/>
              <a:t>Demystifying Graduation and Career</a:t>
            </a:r>
            <a:endParaRPr lang="en-US" sz="36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847493" y="2168647"/>
            <a:ext cx="7493619" cy="3046988"/>
          </a:xfrm>
          <a:prstGeom prst="rect">
            <a:avLst/>
          </a:prstGeom>
        </p:spPr>
        <p:txBody>
          <a:bodyPr wrap="square">
            <a:spAutoFit/>
          </a:bodyPr>
          <a:lstStyle/>
          <a:p>
            <a:pPr marL="457200" indent="-457200">
              <a:buFont typeface="Wingdings" panose="05000000000000000000" pitchFamily="2" charset="2"/>
              <a:buChar char="§"/>
            </a:pPr>
            <a:r>
              <a:rPr lang="en-US" sz="2400" dirty="0"/>
              <a:t>Large institutions have many resources, but these are managed by different departments on campus</a:t>
            </a:r>
          </a:p>
          <a:p>
            <a:pPr marL="457200" indent="-457200">
              <a:buFont typeface="Wingdings" panose="05000000000000000000" pitchFamily="2" charset="2"/>
              <a:buChar char="§"/>
            </a:pPr>
            <a:endParaRPr lang="en-US" sz="2400" dirty="0"/>
          </a:p>
          <a:p>
            <a:pPr marL="457200" indent="-457200">
              <a:buFont typeface="Wingdings" panose="05000000000000000000" pitchFamily="2" charset="2"/>
              <a:buChar char="§"/>
            </a:pPr>
            <a:r>
              <a:rPr lang="en-US" sz="2400" dirty="0"/>
              <a:t>Students were asking us questions about graduation, commencement, and employment after college</a:t>
            </a:r>
          </a:p>
          <a:p>
            <a:endParaRPr lang="en-US" sz="2400" dirty="0"/>
          </a:p>
          <a:p>
            <a:pPr marL="457200" indent="-457200">
              <a:buFont typeface="Wingdings" panose="05000000000000000000" pitchFamily="2" charset="2"/>
              <a:buChar char="§"/>
            </a:pPr>
            <a:r>
              <a:rPr lang="en-US" sz="2400" dirty="0"/>
              <a:t>We wanted to help students be more clear on the graduation process and career and job search skills</a:t>
            </a:r>
            <a:endParaRPr lang="en-US" sz="2800" dirty="0"/>
          </a:p>
        </p:txBody>
      </p:sp>
    </p:spTree>
    <p:extLst>
      <p:ext uri="{BB962C8B-B14F-4D97-AF65-F5344CB8AC3E}">
        <p14:creationId xmlns:p14="http://schemas.microsoft.com/office/powerpoint/2010/main" val="263287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939799"/>
            <a:ext cx="8229600" cy="762001"/>
          </a:xfrm>
        </p:spPr>
        <p:txBody>
          <a:bodyPr anchor="b">
            <a:noAutofit/>
          </a:bodyPr>
          <a:lstStyle/>
          <a:p>
            <a:r>
              <a:rPr lang="en-US" sz="3600" dirty="0"/>
              <a:t>The Magic of Collaboration</a:t>
            </a:r>
            <a:endParaRPr lang="en-US" sz="36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3" name="Rectangle 2"/>
          <p:cNvSpPr/>
          <p:nvPr/>
        </p:nvSpPr>
        <p:spPr>
          <a:xfrm>
            <a:off x="825190" y="1970276"/>
            <a:ext cx="7493619" cy="3416320"/>
          </a:xfrm>
          <a:prstGeom prst="rect">
            <a:avLst/>
          </a:prstGeom>
        </p:spPr>
        <p:txBody>
          <a:bodyPr wrap="square">
            <a:spAutoFit/>
          </a:bodyPr>
          <a:lstStyle/>
          <a:p>
            <a:pPr marL="457200" indent="-457200">
              <a:buFont typeface="Wingdings" panose="05000000000000000000" pitchFamily="2" charset="2"/>
              <a:buChar char="§"/>
            </a:pPr>
            <a:r>
              <a:rPr lang="en-US" sz="2400" dirty="0"/>
              <a:t>New Career Services satellite office in the College of Arts of Sciences building</a:t>
            </a:r>
          </a:p>
          <a:p>
            <a:pPr marL="457200" indent="-457200">
              <a:buFont typeface="Wingdings" panose="05000000000000000000" pitchFamily="2" charset="2"/>
              <a:buChar char="§"/>
            </a:pPr>
            <a:endParaRPr lang="en-US" sz="2400" dirty="0"/>
          </a:p>
          <a:p>
            <a:pPr marL="457200" indent="-457200">
              <a:buFont typeface="Wingdings" panose="05000000000000000000" pitchFamily="2" charset="2"/>
              <a:buChar char="§"/>
            </a:pPr>
            <a:r>
              <a:rPr lang="en-US" sz="2400" dirty="0"/>
              <a:t>Sophie came by as any good neighbor would do! (but she had a greater purpose in mind)</a:t>
            </a:r>
          </a:p>
          <a:p>
            <a:endParaRPr lang="en-US" sz="2400" dirty="0"/>
          </a:p>
          <a:p>
            <a:pPr marL="457200" indent="-457200">
              <a:buFont typeface="Wingdings" panose="05000000000000000000" pitchFamily="2" charset="2"/>
              <a:buChar char="§"/>
            </a:pPr>
            <a:r>
              <a:rPr lang="en-US" sz="2400" dirty="0"/>
              <a:t>We asked each other:  how can Academic Advising and Career Services collaborate to best serve our students and to take advantage of the Five Star Friday schedule</a:t>
            </a:r>
            <a:endParaRPr lang="en-US" sz="2800" dirty="0"/>
          </a:p>
        </p:txBody>
      </p:sp>
    </p:spTree>
    <p:extLst>
      <p:ext uri="{BB962C8B-B14F-4D97-AF65-F5344CB8AC3E}">
        <p14:creationId xmlns:p14="http://schemas.microsoft.com/office/powerpoint/2010/main" val="377426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graphicFrame>
        <p:nvGraphicFramePr>
          <p:cNvPr id="6" name="Content Placeholder 6">
            <a:extLst>
              <a:ext uri="{FF2B5EF4-FFF2-40B4-BE49-F238E27FC236}">
                <a16:creationId xmlns:a16="http://schemas.microsoft.com/office/drawing/2014/main" id="{423307F8-637B-4DCA-9E03-F39751A00516}"/>
              </a:ext>
            </a:extLst>
          </p:cNvPr>
          <p:cNvGraphicFramePr>
            <a:graphicFrameLocks noGrp="1" noChangeAspect="1"/>
          </p:cNvGraphicFramePr>
          <p:nvPr>
            <p:ph sz="half" idx="2"/>
            <p:extLst>
              <p:ext uri="{D42A27DB-BD31-4B8C-83A1-F6EECF244321}">
                <p14:modId xmlns:p14="http://schemas.microsoft.com/office/powerpoint/2010/main" val="3481653566"/>
              </p:ext>
            </p:extLst>
          </p:nvPr>
        </p:nvGraphicFramePr>
        <p:xfrm>
          <a:off x="4676606" y="873842"/>
          <a:ext cx="3669145" cy="2791623"/>
        </p:xfrm>
        <a:graphic>
          <a:graphicData uri="http://schemas.openxmlformats.org/presentationml/2006/ole">
            <mc:AlternateContent xmlns:mc="http://schemas.openxmlformats.org/markup-compatibility/2006">
              <mc:Choice xmlns:v="urn:schemas-microsoft-com:vml" Requires="v">
                <p:oleObj spid="_x0000_s3094" name="Acrobat Document" r:id="rId5" imgW="7543693" imgH="5829087" progId="AcroExch.Document.DC">
                  <p:embed/>
                </p:oleObj>
              </mc:Choice>
              <mc:Fallback>
                <p:oleObj name="Acrobat Document" r:id="rId5" imgW="7543693" imgH="5829087" progId="AcroExch.Document.DC">
                  <p:embed/>
                  <p:pic>
                    <p:nvPicPr>
                      <p:cNvPr id="7" name="Content Placeholder 6"/>
                      <p:cNvPicPr/>
                      <p:nvPr/>
                    </p:nvPicPr>
                    <p:blipFill>
                      <a:blip r:embed="rId6"/>
                      <a:stretch>
                        <a:fillRect/>
                      </a:stretch>
                    </p:blipFill>
                    <p:spPr>
                      <a:xfrm>
                        <a:off x="4676606" y="873842"/>
                        <a:ext cx="3669145" cy="2791623"/>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F016DE42-98F7-49A2-8BAA-9ED16F7E166C}"/>
              </a:ext>
            </a:extLst>
          </p:cNvPr>
          <p:cNvPicPr>
            <a:picLocks noChangeAspect="1"/>
          </p:cNvPicPr>
          <p:nvPr/>
        </p:nvPicPr>
        <p:blipFill>
          <a:blip r:embed="rId7"/>
          <a:stretch>
            <a:fillRect/>
          </a:stretch>
        </p:blipFill>
        <p:spPr>
          <a:xfrm>
            <a:off x="4639582" y="3850293"/>
            <a:ext cx="3743193" cy="2730684"/>
          </a:xfrm>
          <a:prstGeom prst="rect">
            <a:avLst/>
          </a:prstGeom>
        </p:spPr>
      </p:pic>
      <p:pic>
        <p:nvPicPr>
          <p:cNvPr id="12" name="Picture 11">
            <a:extLst>
              <a:ext uri="{FF2B5EF4-FFF2-40B4-BE49-F238E27FC236}">
                <a16:creationId xmlns:a16="http://schemas.microsoft.com/office/drawing/2014/main" id="{E5D1A8B9-4CEB-446B-881D-67434CACF942}"/>
              </a:ext>
            </a:extLst>
          </p:cNvPr>
          <p:cNvPicPr>
            <a:picLocks noChangeAspect="1"/>
          </p:cNvPicPr>
          <p:nvPr/>
        </p:nvPicPr>
        <p:blipFill>
          <a:blip r:embed="rId8"/>
          <a:stretch>
            <a:fillRect/>
          </a:stretch>
        </p:blipFill>
        <p:spPr>
          <a:xfrm>
            <a:off x="293251" y="1136072"/>
            <a:ext cx="3846947" cy="4978401"/>
          </a:xfrm>
          <a:prstGeom prst="rect">
            <a:avLst/>
          </a:prstGeom>
        </p:spPr>
      </p:pic>
    </p:spTree>
    <p:extLst>
      <p:ext uri="{BB962C8B-B14F-4D97-AF65-F5344CB8AC3E}">
        <p14:creationId xmlns:p14="http://schemas.microsoft.com/office/powerpoint/2010/main" val="691035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 y="939799"/>
            <a:ext cx="9143999" cy="762001"/>
          </a:xfrm>
        </p:spPr>
        <p:txBody>
          <a:bodyPr anchor="b">
            <a:noAutofit/>
          </a:bodyPr>
          <a:lstStyle/>
          <a:p>
            <a:r>
              <a:rPr lang="en-US" sz="4000" dirty="0"/>
              <a:t>Goals for our Events:</a:t>
            </a:r>
            <a:endParaRPr lang="en-US" sz="4000" u="sng" dirty="0">
              <a:solidFill>
                <a:srgbClr val="00002F"/>
              </a:solidFill>
              <a:latin typeface="+mn-lt"/>
              <a:cs typeface="Georgia"/>
            </a:endParaRPr>
          </a:p>
        </p:txBody>
      </p:sp>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sp>
        <p:nvSpPr>
          <p:cNvPr id="6"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563416" y="1673590"/>
            <a:ext cx="8017163" cy="4453642"/>
          </a:xfrm>
        </p:spPr>
        <p:txBody>
          <a:bodyPr>
            <a:normAutofit fontScale="92500" lnSpcReduction="10000"/>
          </a:bodyPr>
          <a:lstStyle/>
          <a:p>
            <a:pPr marL="457200" indent="-457200">
              <a:buFont typeface="Wingdings" panose="05000000000000000000" pitchFamily="2" charset="2"/>
              <a:buChar char="§"/>
            </a:pPr>
            <a:r>
              <a:rPr lang="en-US" b="0" u="sng" dirty="0"/>
              <a:t>Academic Advising</a:t>
            </a:r>
            <a:r>
              <a:rPr lang="en-US" b="0" dirty="0"/>
              <a:t>: Help students understand their remaining degree requirements for graduation and to apply for graduation</a:t>
            </a:r>
          </a:p>
          <a:p>
            <a:endParaRPr lang="en-US" b="0" dirty="0"/>
          </a:p>
          <a:p>
            <a:pPr marL="457200" indent="-457200">
              <a:buFont typeface="Wingdings" panose="05000000000000000000" pitchFamily="2" charset="2"/>
              <a:buChar char="§"/>
            </a:pPr>
            <a:r>
              <a:rPr lang="en-US" b="0" u="sng" dirty="0"/>
              <a:t>Career Services</a:t>
            </a:r>
            <a:r>
              <a:rPr lang="en-US" b="0" dirty="0"/>
              <a:t>: Meet with students on career skills and internship / job search tools – for many, this was their first conversation</a:t>
            </a:r>
          </a:p>
          <a:p>
            <a:pPr marL="457200" indent="-457200">
              <a:buFont typeface="Wingdings" panose="05000000000000000000" pitchFamily="2" charset="2"/>
              <a:buChar char="§"/>
            </a:pPr>
            <a:endParaRPr lang="en-US" b="0" dirty="0"/>
          </a:p>
          <a:p>
            <a:pPr marL="457200" indent="-457200">
              <a:buFont typeface="Wingdings" panose="05000000000000000000" pitchFamily="2" charset="2"/>
              <a:buChar char="§"/>
            </a:pPr>
            <a:r>
              <a:rPr lang="en-US" b="0" u="sng" dirty="0"/>
              <a:t>Other Campus Departments</a:t>
            </a:r>
            <a:r>
              <a:rPr lang="en-US" b="0" dirty="0"/>
              <a:t>: Collaborate with appropriate campus resources to inform students of their services and opportunities</a:t>
            </a:r>
          </a:p>
          <a:p>
            <a:pPr marL="457200" indent="-457200">
              <a:buFont typeface="Wingdings" panose="05000000000000000000" pitchFamily="2" charset="2"/>
              <a:buChar char="§"/>
            </a:pPr>
            <a:endParaRPr lang="en-US" b="0" dirty="0"/>
          </a:p>
          <a:p>
            <a:pPr marL="457200" indent="-457200">
              <a:buFont typeface="Wingdings" panose="05000000000000000000" pitchFamily="2" charset="2"/>
              <a:buChar char="§"/>
            </a:pPr>
            <a:r>
              <a:rPr lang="en-US" b="0" u="sng" dirty="0"/>
              <a:t>Overall</a:t>
            </a:r>
            <a:r>
              <a:rPr lang="en-US" b="0" dirty="0"/>
              <a:t>: Make the events fun and engaging and help students celebrate their progress and milestones</a:t>
            </a:r>
          </a:p>
        </p:txBody>
      </p:sp>
    </p:spTree>
    <p:extLst>
      <p:ext uri="{BB962C8B-B14F-4D97-AF65-F5344CB8AC3E}">
        <p14:creationId xmlns:p14="http://schemas.microsoft.com/office/powerpoint/2010/main" val="1608373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34" y="0"/>
            <a:ext cx="9656956" cy="6858000"/>
          </a:xfrm>
          <a:prstGeom prst="rect">
            <a:avLst/>
          </a:prstGeom>
        </p:spPr>
      </p:pic>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grpSp>
        <p:nvGrpSpPr>
          <p:cNvPr id="49" name="Group 48" descr="Process Graphic">
            <a:extLst>
              <a:ext uri="{FF2B5EF4-FFF2-40B4-BE49-F238E27FC236}">
                <a16:creationId xmlns:a16="http://schemas.microsoft.com/office/drawing/2014/main" id="{F9ADA81D-4CDA-4EE1-9CD8-D4A3F8136A10}"/>
              </a:ext>
            </a:extLst>
          </p:cNvPr>
          <p:cNvGrpSpPr/>
          <p:nvPr/>
        </p:nvGrpSpPr>
        <p:grpSpPr>
          <a:xfrm>
            <a:off x="-73241" y="731089"/>
            <a:ext cx="9201538" cy="5039793"/>
            <a:chOff x="632222" y="289671"/>
            <a:chExt cx="10716099" cy="4043261"/>
          </a:xfrm>
        </p:grpSpPr>
        <p:grpSp>
          <p:nvGrpSpPr>
            <p:cNvPr id="50" name="Group 38">
              <a:extLst>
                <a:ext uri="{FF2B5EF4-FFF2-40B4-BE49-F238E27FC236}">
                  <a16:creationId xmlns:a16="http://schemas.microsoft.com/office/drawing/2014/main" id="{7C34D6D9-0983-416B-977A-8FED815B2CDA}"/>
                </a:ext>
              </a:extLst>
            </p:cNvPr>
            <p:cNvGrpSpPr>
              <a:grpSpLocks/>
            </p:cNvGrpSpPr>
            <p:nvPr/>
          </p:nvGrpSpPr>
          <p:grpSpPr bwMode="auto">
            <a:xfrm>
              <a:off x="4460932" y="1043382"/>
              <a:ext cx="573587" cy="276225"/>
              <a:chOff x="2795398" y="2697524"/>
              <a:chExt cx="1363853" cy="316190"/>
            </a:xfrm>
          </p:grpSpPr>
          <p:cxnSp>
            <p:nvCxnSpPr>
              <p:cNvPr id="90" name="Straight Connector 89">
                <a:extLst>
                  <a:ext uri="{FF2B5EF4-FFF2-40B4-BE49-F238E27FC236}">
                    <a16:creationId xmlns:a16="http://schemas.microsoft.com/office/drawing/2014/main" id="{B321B9D2-93F8-4A1E-B0F6-22CA692D2380}"/>
                  </a:ext>
                </a:extLst>
              </p:cNvPr>
              <p:cNvCxnSpPr/>
              <p:nvPr/>
            </p:nvCxnSpPr>
            <p:spPr>
              <a:xfrm flipH="1" flipV="1">
                <a:off x="3660361" y="2697524"/>
                <a:ext cx="498890"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398E55C6-1C13-4113-9F6C-E45A6B5BDFBF}"/>
                  </a:ext>
                </a:extLst>
              </p:cNvPr>
              <p:cNvCxnSpPr>
                <a:cxnSpLocks/>
              </p:cNvCxnSpPr>
              <p:nvPr/>
            </p:nvCxnSpPr>
            <p:spPr>
              <a:xfrm flipH="1">
                <a:off x="2795398" y="2697524"/>
                <a:ext cx="864965"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51" name="Group 41">
              <a:extLst>
                <a:ext uri="{FF2B5EF4-FFF2-40B4-BE49-F238E27FC236}">
                  <a16:creationId xmlns:a16="http://schemas.microsoft.com/office/drawing/2014/main" id="{6AF12EBC-F860-48D7-954E-F55642FE6F83}"/>
                </a:ext>
              </a:extLst>
            </p:cNvPr>
            <p:cNvGrpSpPr>
              <a:grpSpLocks/>
            </p:cNvGrpSpPr>
            <p:nvPr/>
          </p:nvGrpSpPr>
          <p:grpSpPr bwMode="auto">
            <a:xfrm>
              <a:off x="4236365" y="3536007"/>
              <a:ext cx="678103" cy="342900"/>
              <a:chOff x="2824126" y="4994858"/>
              <a:chExt cx="1474315" cy="316190"/>
            </a:xfrm>
          </p:grpSpPr>
          <p:cxnSp>
            <p:nvCxnSpPr>
              <p:cNvPr id="88" name="Straight Connector 87">
                <a:extLst>
                  <a:ext uri="{FF2B5EF4-FFF2-40B4-BE49-F238E27FC236}">
                    <a16:creationId xmlns:a16="http://schemas.microsoft.com/office/drawing/2014/main" id="{77205079-344A-4B09-8E4B-81258C4108CE}"/>
                  </a:ext>
                </a:extLst>
              </p:cNvPr>
              <p:cNvCxnSpPr/>
              <p:nvPr/>
            </p:nvCxnSpPr>
            <p:spPr>
              <a:xfrm flipH="1">
                <a:off x="3800620" y="4994858"/>
                <a:ext cx="497821"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8B5A1990-4A94-45C7-BF48-6E6F48840887}"/>
                  </a:ext>
                </a:extLst>
              </p:cNvPr>
              <p:cNvCxnSpPr>
                <a:cxnSpLocks/>
              </p:cNvCxnSpPr>
              <p:nvPr/>
            </p:nvCxnSpPr>
            <p:spPr>
              <a:xfrm flipH="1">
                <a:off x="2824126" y="5311048"/>
                <a:ext cx="976495"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52" name="Group 44">
              <a:extLst>
                <a:ext uri="{FF2B5EF4-FFF2-40B4-BE49-F238E27FC236}">
                  <a16:creationId xmlns:a16="http://schemas.microsoft.com/office/drawing/2014/main" id="{C9C7CCD5-FADD-494E-B833-E696B6347857}"/>
                </a:ext>
              </a:extLst>
            </p:cNvPr>
            <p:cNvGrpSpPr>
              <a:grpSpLocks/>
            </p:cNvGrpSpPr>
            <p:nvPr/>
          </p:nvGrpSpPr>
          <p:grpSpPr bwMode="auto">
            <a:xfrm>
              <a:off x="7256378" y="1150688"/>
              <a:ext cx="972000" cy="257175"/>
              <a:chOff x="7528087" y="2680840"/>
              <a:chExt cx="2061939" cy="316190"/>
            </a:xfrm>
          </p:grpSpPr>
          <p:cxnSp>
            <p:nvCxnSpPr>
              <p:cNvPr id="86" name="Straight Connector 85">
                <a:extLst>
                  <a:ext uri="{FF2B5EF4-FFF2-40B4-BE49-F238E27FC236}">
                    <a16:creationId xmlns:a16="http://schemas.microsoft.com/office/drawing/2014/main" id="{6E30FCF4-384F-4BCE-8A64-252581213005}"/>
                  </a:ext>
                </a:extLst>
              </p:cNvPr>
              <p:cNvCxnSpPr/>
              <p:nvPr/>
            </p:nvCxnSpPr>
            <p:spPr>
              <a:xfrm flipV="1">
                <a:off x="7528087" y="2680840"/>
                <a:ext cx="498282"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78110554-BB05-45B3-8562-EF9B3D037476}"/>
                  </a:ext>
                </a:extLst>
              </p:cNvPr>
              <p:cNvCxnSpPr/>
              <p:nvPr/>
            </p:nvCxnSpPr>
            <p:spPr>
              <a:xfrm>
                <a:off x="8026369" y="2680840"/>
                <a:ext cx="1563657"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53" name="Group 47">
              <a:extLst>
                <a:ext uri="{FF2B5EF4-FFF2-40B4-BE49-F238E27FC236}">
                  <a16:creationId xmlns:a16="http://schemas.microsoft.com/office/drawing/2014/main" id="{F731FD38-2C74-409F-ABEE-FB71D08D9DA2}"/>
                </a:ext>
              </a:extLst>
            </p:cNvPr>
            <p:cNvGrpSpPr>
              <a:grpSpLocks/>
            </p:cNvGrpSpPr>
            <p:nvPr/>
          </p:nvGrpSpPr>
          <p:grpSpPr bwMode="auto">
            <a:xfrm>
              <a:off x="7138001" y="3625371"/>
              <a:ext cx="790891" cy="262097"/>
              <a:chOff x="8125333" y="4745260"/>
              <a:chExt cx="1944351" cy="206920"/>
            </a:xfrm>
          </p:grpSpPr>
          <p:cxnSp>
            <p:nvCxnSpPr>
              <p:cNvPr id="84" name="Straight Connector 83">
                <a:extLst>
                  <a:ext uri="{FF2B5EF4-FFF2-40B4-BE49-F238E27FC236}">
                    <a16:creationId xmlns:a16="http://schemas.microsoft.com/office/drawing/2014/main" id="{F88E2E87-32BE-4F6C-8332-3967C91A27E1}"/>
                  </a:ext>
                </a:extLst>
              </p:cNvPr>
              <p:cNvCxnSpPr/>
              <p:nvPr/>
            </p:nvCxnSpPr>
            <p:spPr>
              <a:xfrm>
                <a:off x="8125333" y="4745260"/>
                <a:ext cx="523688" cy="20303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1F113495-1E79-41B5-9C91-E7595347E51F}"/>
                  </a:ext>
                </a:extLst>
              </p:cNvPr>
              <p:cNvCxnSpPr>
                <a:cxnSpLocks/>
              </p:cNvCxnSpPr>
              <p:nvPr/>
            </p:nvCxnSpPr>
            <p:spPr>
              <a:xfrm>
                <a:off x="8649020" y="4948294"/>
                <a:ext cx="1420664" cy="3886"/>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54" name="Group 50">
              <a:extLst>
                <a:ext uri="{FF2B5EF4-FFF2-40B4-BE49-F238E27FC236}">
                  <a16:creationId xmlns:a16="http://schemas.microsoft.com/office/drawing/2014/main" id="{98D80246-D915-4AF3-8BF2-AAAD83F59F3F}"/>
                </a:ext>
              </a:extLst>
            </p:cNvPr>
            <p:cNvGrpSpPr>
              <a:grpSpLocks noChangeAspect="1"/>
            </p:cNvGrpSpPr>
            <p:nvPr/>
          </p:nvGrpSpPr>
          <p:grpSpPr bwMode="auto">
            <a:xfrm>
              <a:off x="4236365" y="672157"/>
              <a:ext cx="3692525" cy="3660775"/>
              <a:chOff x="1961" y="581"/>
              <a:chExt cx="3678" cy="3648"/>
            </a:xfrm>
          </p:grpSpPr>
          <p:sp>
            <p:nvSpPr>
              <p:cNvPr id="75" name="Freeform 51">
                <a:extLst>
                  <a:ext uri="{FF2B5EF4-FFF2-40B4-BE49-F238E27FC236}">
                    <a16:creationId xmlns:a16="http://schemas.microsoft.com/office/drawing/2014/main" id="{C635BAAE-190D-4F54-97E2-0F4CE4427E88}"/>
                  </a:ext>
                </a:extLst>
              </p:cNvPr>
              <p:cNvSpPr>
                <a:spLocks/>
              </p:cNvSpPr>
              <p:nvPr/>
            </p:nvSpPr>
            <p:spPr bwMode="auto">
              <a:xfrm>
                <a:off x="2949" y="3391"/>
                <a:ext cx="588" cy="509"/>
              </a:xfrm>
              <a:custGeom>
                <a:avLst/>
                <a:gdLst>
                  <a:gd name="T0" fmla="*/ 122 w 286"/>
                  <a:gd name="T1" fmla="*/ 248 h 248"/>
                  <a:gd name="T2" fmla="*/ 239 w 286"/>
                  <a:gd name="T3" fmla="*/ 219 h 248"/>
                  <a:gd name="T4" fmla="*/ 20 w 286"/>
                  <a:gd name="T5" fmla="*/ 0 h 248"/>
                  <a:gd name="T6" fmla="*/ 76 w 286"/>
                  <a:gd name="T7" fmla="*/ 241 h 248"/>
                  <a:gd name="T8" fmla="*/ 122 w 286"/>
                  <a:gd name="T9" fmla="*/ 248 h 248"/>
                </a:gdLst>
                <a:ahLst/>
                <a:cxnLst>
                  <a:cxn ang="0">
                    <a:pos x="T0" y="T1"/>
                  </a:cxn>
                  <a:cxn ang="0">
                    <a:pos x="T2" y="T3"/>
                  </a:cxn>
                  <a:cxn ang="0">
                    <a:pos x="T4" y="T5"/>
                  </a:cxn>
                  <a:cxn ang="0">
                    <a:pos x="T6" y="T7"/>
                  </a:cxn>
                  <a:cxn ang="0">
                    <a:pos x="T8" y="T9"/>
                  </a:cxn>
                </a:cxnLst>
                <a:rect l="0" t="0" r="r" b="b"/>
                <a:pathLst>
                  <a:path w="286" h="248">
                    <a:moveTo>
                      <a:pt x="122" y="248"/>
                    </a:moveTo>
                    <a:cubicBezTo>
                      <a:pt x="122" y="248"/>
                      <a:pt x="192" y="241"/>
                      <a:pt x="239" y="219"/>
                    </a:cubicBezTo>
                    <a:cubicBezTo>
                      <a:pt x="286" y="197"/>
                      <a:pt x="20" y="0"/>
                      <a:pt x="20" y="0"/>
                    </a:cubicBezTo>
                    <a:cubicBezTo>
                      <a:pt x="20" y="0"/>
                      <a:pt x="0" y="210"/>
                      <a:pt x="76" y="241"/>
                    </a:cubicBezTo>
                    <a:lnTo>
                      <a:pt x="122" y="248"/>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6" name="Freeform 52">
                <a:extLst>
                  <a:ext uri="{FF2B5EF4-FFF2-40B4-BE49-F238E27FC236}">
                    <a16:creationId xmlns:a16="http://schemas.microsoft.com/office/drawing/2014/main" id="{A4C906DC-717D-4EBF-A828-99847149716D}"/>
                  </a:ext>
                </a:extLst>
              </p:cNvPr>
              <p:cNvSpPr>
                <a:spLocks/>
              </p:cNvSpPr>
              <p:nvPr/>
            </p:nvSpPr>
            <p:spPr bwMode="auto">
              <a:xfrm>
                <a:off x="4799" y="2653"/>
                <a:ext cx="509" cy="588"/>
              </a:xfrm>
              <a:custGeom>
                <a:avLst/>
                <a:gdLst>
                  <a:gd name="T0" fmla="*/ 248 w 248"/>
                  <a:gd name="T1" fmla="*/ 164 h 287"/>
                  <a:gd name="T2" fmla="*/ 219 w 248"/>
                  <a:gd name="T3" fmla="*/ 48 h 287"/>
                  <a:gd name="T4" fmla="*/ 0 w 248"/>
                  <a:gd name="T5" fmla="*/ 266 h 287"/>
                  <a:gd name="T6" fmla="*/ 241 w 248"/>
                  <a:gd name="T7" fmla="*/ 210 h 287"/>
                  <a:gd name="T8" fmla="*/ 248 w 248"/>
                  <a:gd name="T9" fmla="*/ 164 h 287"/>
                </a:gdLst>
                <a:ahLst/>
                <a:cxnLst>
                  <a:cxn ang="0">
                    <a:pos x="T0" y="T1"/>
                  </a:cxn>
                  <a:cxn ang="0">
                    <a:pos x="T2" y="T3"/>
                  </a:cxn>
                  <a:cxn ang="0">
                    <a:pos x="T4" y="T5"/>
                  </a:cxn>
                  <a:cxn ang="0">
                    <a:pos x="T6" y="T7"/>
                  </a:cxn>
                  <a:cxn ang="0">
                    <a:pos x="T8" y="T9"/>
                  </a:cxn>
                </a:cxnLst>
                <a:rect l="0" t="0" r="r" b="b"/>
                <a:pathLst>
                  <a:path w="248" h="287">
                    <a:moveTo>
                      <a:pt x="248" y="164"/>
                    </a:moveTo>
                    <a:cubicBezTo>
                      <a:pt x="248" y="164"/>
                      <a:pt x="241" y="95"/>
                      <a:pt x="219" y="48"/>
                    </a:cubicBezTo>
                    <a:cubicBezTo>
                      <a:pt x="197" y="0"/>
                      <a:pt x="0" y="266"/>
                      <a:pt x="0" y="266"/>
                    </a:cubicBezTo>
                    <a:cubicBezTo>
                      <a:pt x="0" y="266"/>
                      <a:pt x="210" y="287"/>
                      <a:pt x="241" y="210"/>
                    </a:cubicBezTo>
                    <a:lnTo>
                      <a:pt x="248" y="16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7" name="Freeform 53">
                <a:extLst>
                  <a:ext uri="{FF2B5EF4-FFF2-40B4-BE49-F238E27FC236}">
                    <a16:creationId xmlns:a16="http://schemas.microsoft.com/office/drawing/2014/main" id="{16DB17D7-0314-422D-8934-66E719852ACA}"/>
                  </a:ext>
                </a:extLst>
              </p:cNvPr>
              <p:cNvSpPr>
                <a:spLocks/>
              </p:cNvSpPr>
              <p:nvPr/>
            </p:nvSpPr>
            <p:spPr bwMode="auto">
              <a:xfrm>
                <a:off x="4062" y="883"/>
                <a:ext cx="588" cy="508"/>
              </a:xfrm>
              <a:custGeom>
                <a:avLst/>
                <a:gdLst>
                  <a:gd name="T0" fmla="*/ 163 w 286"/>
                  <a:gd name="T1" fmla="*/ 0 h 247"/>
                  <a:gd name="T2" fmla="*/ 47 w 286"/>
                  <a:gd name="T3" fmla="*/ 28 h 247"/>
                  <a:gd name="T4" fmla="*/ 266 w 286"/>
                  <a:gd name="T5" fmla="*/ 247 h 247"/>
                  <a:gd name="T6" fmla="*/ 209 w 286"/>
                  <a:gd name="T7" fmla="*/ 6 h 247"/>
                  <a:gd name="T8" fmla="*/ 163 w 286"/>
                  <a:gd name="T9" fmla="*/ 0 h 247"/>
                </a:gdLst>
                <a:ahLst/>
                <a:cxnLst>
                  <a:cxn ang="0">
                    <a:pos x="T0" y="T1"/>
                  </a:cxn>
                  <a:cxn ang="0">
                    <a:pos x="T2" y="T3"/>
                  </a:cxn>
                  <a:cxn ang="0">
                    <a:pos x="T4" y="T5"/>
                  </a:cxn>
                  <a:cxn ang="0">
                    <a:pos x="T6" y="T7"/>
                  </a:cxn>
                  <a:cxn ang="0">
                    <a:pos x="T8" y="T9"/>
                  </a:cxn>
                </a:cxnLst>
                <a:rect l="0" t="0" r="r" b="b"/>
                <a:pathLst>
                  <a:path w="286" h="247">
                    <a:moveTo>
                      <a:pt x="163" y="0"/>
                    </a:moveTo>
                    <a:cubicBezTo>
                      <a:pt x="163" y="0"/>
                      <a:pt x="94" y="6"/>
                      <a:pt x="47" y="28"/>
                    </a:cubicBezTo>
                    <a:cubicBezTo>
                      <a:pt x="0" y="50"/>
                      <a:pt x="266" y="247"/>
                      <a:pt x="266" y="247"/>
                    </a:cubicBezTo>
                    <a:cubicBezTo>
                      <a:pt x="266" y="247"/>
                      <a:pt x="286" y="37"/>
                      <a:pt x="209" y="6"/>
                    </a:cubicBezTo>
                    <a:lnTo>
                      <a:pt x="16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8" name="Freeform 54">
                <a:extLst>
                  <a:ext uri="{FF2B5EF4-FFF2-40B4-BE49-F238E27FC236}">
                    <a16:creationId xmlns:a16="http://schemas.microsoft.com/office/drawing/2014/main" id="{C9AEF7F8-2262-4B1A-BB75-C27D30C30FA8}"/>
                  </a:ext>
                </a:extLst>
              </p:cNvPr>
              <p:cNvSpPr>
                <a:spLocks/>
              </p:cNvSpPr>
              <p:nvPr/>
            </p:nvSpPr>
            <p:spPr bwMode="auto">
              <a:xfrm>
                <a:off x="2291" y="1541"/>
                <a:ext cx="508" cy="588"/>
              </a:xfrm>
              <a:custGeom>
                <a:avLst/>
                <a:gdLst>
                  <a:gd name="T0" fmla="*/ 0 w 247"/>
                  <a:gd name="T1" fmla="*/ 122 h 286"/>
                  <a:gd name="T2" fmla="*/ 28 w 247"/>
                  <a:gd name="T3" fmla="*/ 239 h 286"/>
                  <a:gd name="T4" fmla="*/ 247 w 247"/>
                  <a:gd name="T5" fmla="*/ 20 h 286"/>
                  <a:gd name="T6" fmla="*/ 6 w 247"/>
                  <a:gd name="T7" fmla="*/ 76 h 286"/>
                  <a:gd name="T8" fmla="*/ 0 w 247"/>
                  <a:gd name="T9" fmla="*/ 122 h 286"/>
                </a:gdLst>
                <a:ahLst/>
                <a:cxnLst>
                  <a:cxn ang="0">
                    <a:pos x="T0" y="T1"/>
                  </a:cxn>
                  <a:cxn ang="0">
                    <a:pos x="T2" y="T3"/>
                  </a:cxn>
                  <a:cxn ang="0">
                    <a:pos x="T4" y="T5"/>
                  </a:cxn>
                  <a:cxn ang="0">
                    <a:pos x="T6" y="T7"/>
                  </a:cxn>
                  <a:cxn ang="0">
                    <a:pos x="T8" y="T9"/>
                  </a:cxn>
                </a:cxnLst>
                <a:rect l="0" t="0" r="r" b="b"/>
                <a:pathLst>
                  <a:path w="247" h="286">
                    <a:moveTo>
                      <a:pt x="0" y="122"/>
                    </a:moveTo>
                    <a:cubicBezTo>
                      <a:pt x="0" y="122"/>
                      <a:pt x="6" y="192"/>
                      <a:pt x="28" y="239"/>
                    </a:cubicBezTo>
                    <a:cubicBezTo>
                      <a:pt x="50" y="286"/>
                      <a:pt x="247" y="20"/>
                      <a:pt x="247" y="20"/>
                    </a:cubicBezTo>
                    <a:cubicBezTo>
                      <a:pt x="247" y="20"/>
                      <a:pt x="37" y="0"/>
                      <a:pt x="6" y="76"/>
                    </a:cubicBezTo>
                    <a:lnTo>
                      <a:pt x="0" y="12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9" name="Freeform 55">
                <a:extLst>
                  <a:ext uri="{FF2B5EF4-FFF2-40B4-BE49-F238E27FC236}">
                    <a16:creationId xmlns:a16="http://schemas.microsoft.com/office/drawing/2014/main" id="{D1F54A9F-CB6B-4707-92E5-8908E37BD0A6}"/>
                  </a:ext>
                </a:extLst>
              </p:cNvPr>
              <p:cNvSpPr>
                <a:spLocks/>
              </p:cNvSpPr>
              <p:nvPr/>
            </p:nvSpPr>
            <p:spPr bwMode="auto">
              <a:xfrm>
                <a:off x="1961" y="581"/>
                <a:ext cx="3678" cy="3648"/>
              </a:xfrm>
              <a:custGeom>
                <a:avLst/>
                <a:gdLst>
                  <a:gd name="T0" fmla="*/ 921 w 1790"/>
                  <a:gd name="T1" fmla="*/ 0 h 1775"/>
                  <a:gd name="T2" fmla="*/ 1775 w 1790"/>
                  <a:gd name="T3" fmla="*/ 855 h 1775"/>
                  <a:gd name="T4" fmla="*/ 1775 w 1790"/>
                  <a:gd name="T5" fmla="*/ 907 h 1775"/>
                  <a:gd name="T6" fmla="*/ 921 w 1790"/>
                  <a:gd name="T7" fmla="*/ 1761 h 1775"/>
                  <a:gd name="T8" fmla="*/ 869 w 1790"/>
                  <a:gd name="T9" fmla="*/ 1761 h 1775"/>
                  <a:gd name="T10" fmla="*/ 14 w 1790"/>
                  <a:gd name="T11" fmla="*/ 907 h 1775"/>
                  <a:gd name="T12" fmla="*/ 14 w 1790"/>
                  <a:gd name="T13" fmla="*/ 855 h 1775"/>
                  <a:gd name="T14" fmla="*/ 869 w 1790"/>
                  <a:gd name="T15" fmla="*/ 0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0" h="1775">
                    <a:moveTo>
                      <a:pt x="921" y="0"/>
                    </a:moveTo>
                    <a:cubicBezTo>
                      <a:pt x="1775" y="855"/>
                      <a:pt x="1775" y="855"/>
                      <a:pt x="1775" y="855"/>
                    </a:cubicBezTo>
                    <a:cubicBezTo>
                      <a:pt x="1790" y="869"/>
                      <a:pt x="1790" y="892"/>
                      <a:pt x="1775" y="907"/>
                    </a:cubicBezTo>
                    <a:cubicBezTo>
                      <a:pt x="921" y="1761"/>
                      <a:pt x="921" y="1761"/>
                      <a:pt x="921" y="1761"/>
                    </a:cubicBezTo>
                    <a:cubicBezTo>
                      <a:pt x="906" y="1775"/>
                      <a:pt x="883" y="1775"/>
                      <a:pt x="869" y="1761"/>
                    </a:cubicBezTo>
                    <a:cubicBezTo>
                      <a:pt x="14" y="907"/>
                      <a:pt x="14" y="907"/>
                      <a:pt x="14" y="907"/>
                    </a:cubicBezTo>
                    <a:cubicBezTo>
                      <a:pt x="0" y="892"/>
                      <a:pt x="0" y="869"/>
                      <a:pt x="14" y="855"/>
                    </a:cubicBezTo>
                    <a:cubicBezTo>
                      <a:pt x="869" y="0"/>
                      <a:pt x="869" y="0"/>
                      <a:pt x="869"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80" name="Freeform 56">
                <a:extLst>
                  <a:ext uri="{FF2B5EF4-FFF2-40B4-BE49-F238E27FC236}">
                    <a16:creationId xmlns:a16="http://schemas.microsoft.com/office/drawing/2014/main" id="{EC6C5E2C-56C4-40C6-8CA0-1BD73021F86D}"/>
                  </a:ext>
                </a:extLst>
              </p:cNvPr>
              <p:cNvSpPr>
                <a:spLocks/>
              </p:cNvSpPr>
              <p:nvPr/>
            </p:nvSpPr>
            <p:spPr bwMode="auto">
              <a:xfrm>
                <a:off x="2267" y="659"/>
                <a:ext cx="1979" cy="1155"/>
              </a:xfrm>
              <a:custGeom>
                <a:avLst/>
                <a:gdLst>
                  <a:gd name="T0" fmla="*/ 1420 w 963"/>
                  <a:gd name="T1" fmla="*/ 0 h 562"/>
                  <a:gd name="T2" fmla="*/ 1420 w 963"/>
                  <a:gd name="T3" fmla="*/ 195 h 562"/>
                  <a:gd name="T4" fmla="*/ 892 w 963"/>
                  <a:gd name="T5" fmla="*/ 195 h 562"/>
                  <a:gd name="T6" fmla="*/ 801 w 963"/>
                  <a:gd name="T7" fmla="*/ 238 h 562"/>
                  <a:gd name="T8" fmla="*/ 47 w 963"/>
                  <a:gd name="T9" fmla="*/ 991 h 562"/>
                  <a:gd name="T10" fmla="*/ 25 w 963"/>
                  <a:gd name="T11" fmla="*/ 1132 h 562"/>
                  <a:gd name="T12" fmla="*/ 58 w 963"/>
                  <a:gd name="T13" fmla="*/ 1026 h 562"/>
                  <a:gd name="T14" fmla="*/ 232 w 963"/>
                  <a:gd name="T15" fmla="*/ 956 h 562"/>
                  <a:gd name="T16" fmla="*/ 1385 w 963"/>
                  <a:gd name="T17" fmla="*/ 956 h 562"/>
                  <a:gd name="T18" fmla="*/ 1385 w 963"/>
                  <a:gd name="T19" fmla="*/ 1155 h 562"/>
                  <a:gd name="T20" fmla="*/ 1979 w 963"/>
                  <a:gd name="T21" fmla="*/ 561 h 562"/>
                  <a:gd name="T22" fmla="*/ 1420 w 963"/>
                  <a:gd name="T23" fmla="*/ 0 h 5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63" h="562">
                    <a:moveTo>
                      <a:pt x="691" y="0"/>
                    </a:moveTo>
                    <a:cubicBezTo>
                      <a:pt x="691" y="95"/>
                      <a:pt x="691" y="95"/>
                      <a:pt x="691" y="95"/>
                    </a:cubicBezTo>
                    <a:cubicBezTo>
                      <a:pt x="434" y="95"/>
                      <a:pt x="434" y="95"/>
                      <a:pt x="434" y="95"/>
                    </a:cubicBezTo>
                    <a:cubicBezTo>
                      <a:pt x="434" y="95"/>
                      <a:pt x="412" y="93"/>
                      <a:pt x="390" y="116"/>
                    </a:cubicBezTo>
                    <a:cubicBezTo>
                      <a:pt x="368" y="138"/>
                      <a:pt x="23" y="482"/>
                      <a:pt x="23" y="482"/>
                    </a:cubicBezTo>
                    <a:cubicBezTo>
                      <a:pt x="23" y="482"/>
                      <a:pt x="0" y="504"/>
                      <a:pt x="12" y="551"/>
                    </a:cubicBezTo>
                    <a:cubicBezTo>
                      <a:pt x="12" y="551"/>
                      <a:pt x="8" y="520"/>
                      <a:pt x="28" y="499"/>
                    </a:cubicBezTo>
                    <a:cubicBezTo>
                      <a:pt x="49" y="479"/>
                      <a:pt x="81" y="466"/>
                      <a:pt x="113" y="465"/>
                    </a:cubicBezTo>
                    <a:cubicBezTo>
                      <a:pt x="146" y="465"/>
                      <a:pt x="674" y="465"/>
                      <a:pt x="674" y="465"/>
                    </a:cubicBezTo>
                    <a:cubicBezTo>
                      <a:pt x="674" y="562"/>
                      <a:pt x="674" y="562"/>
                      <a:pt x="674" y="562"/>
                    </a:cubicBezTo>
                    <a:cubicBezTo>
                      <a:pt x="963" y="273"/>
                      <a:pt x="963" y="273"/>
                      <a:pt x="963" y="273"/>
                    </a:cubicBezTo>
                    <a:cubicBezTo>
                      <a:pt x="691" y="0"/>
                      <a:pt x="691" y="0"/>
                      <a:pt x="691"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j-lt"/>
                </a:endParaRPr>
              </a:p>
            </p:txBody>
          </p:sp>
          <p:sp>
            <p:nvSpPr>
              <p:cNvPr id="81" name="Freeform 57">
                <a:extLst>
                  <a:ext uri="{FF2B5EF4-FFF2-40B4-BE49-F238E27FC236}">
                    <a16:creationId xmlns:a16="http://schemas.microsoft.com/office/drawing/2014/main" id="{7E580D2C-5D1C-493E-B6FD-AB20742BBF5D}"/>
                  </a:ext>
                </a:extLst>
              </p:cNvPr>
              <p:cNvSpPr>
                <a:spLocks/>
              </p:cNvSpPr>
              <p:nvPr/>
            </p:nvSpPr>
            <p:spPr bwMode="auto">
              <a:xfrm>
                <a:off x="2068" y="1946"/>
                <a:ext cx="1155" cy="1979"/>
              </a:xfrm>
              <a:custGeom>
                <a:avLst/>
                <a:gdLst>
                  <a:gd name="T0" fmla="*/ 1132 w 562"/>
                  <a:gd name="T1" fmla="*/ 1954 h 963"/>
                  <a:gd name="T2" fmla="*/ 1028 w 562"/>
                  <a:gd name="T3" fmla="*/ 1919 h 963"/>
                  <a:gd name="T4" fmla="*/ 958 w 562"/>
                  <a:gd name="T5" fmla="*/ 1745 h 963"/>
                  <a:gd name="T6" fmla="*/ 958 w 562"/>
                  <a:gd name="T7" fmla="*/ 594 h 963"/>
                  <a:gd name="T8" fmla="*/ 1155 w 562"/>
                  <a:gd name="T9" fmla="*/ 594 h 963"/>
                  <a:gd name="T10" fmla="*/ 561 w 562"/>
                  <a:gd name="T11" fmla="*/ 0 h 963"/>
                  <a:gd name="T12" fmla="*/ 0 w 562"/>
                  <a:gd name="T13" fmla="*/ 559 h 963"/>
                  <a:gd name="T14" fmla="*/ 195 w 562"/>
                  <a:gd name="T15" fmla="*/ 559 h 963"/>
                  <a:gd name="T16" fmla="*/ 195 w 562"/>
                  <a:gd name="T17" fmla="*/ 1085 h 963"/>
                  <a:gd name="T18" fmla="*/ 238 w 562"/>
                  <a:gd name="T19" fmla="*/ 1178 h 963"/>
                  <a:gd name="T20" fmla="*/ 991 w 562"/>
                  <a:gd name="T21" fmla="*/ 1930 h 963"/>
                  <a:gd name="T22" fmla="*/ 1132 w 562"/>
                  <a:gd name="T23" fmla="*/ 1954 h 9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2" h="963">
                    <a:moveTo>
                      <a:pt x="551" y="951"/>
                    </a:moveTo>
                    <a:cubicBezTo>
                      <a:pt x="551" y="951"/>
                      <a:pt x="520" y="955"/>
                      <a:pt x="500" y="934"/>
                    </a:cubicBezTo>
                    <a:cubicBezTo>
                      <a:pt x="479" y="914"/>
                      <a:pt x="466" y="881"/>
                      <a:pt x="466" y="849"/>
                    </a:cubicBezTo>
                    <a:cubicBezTo>
                      <a:pt x="465" y="817"/>
                      <a:pt x="466" y="289"/>
                      <a:pt x="466" y="289"/>
                    </a:cubicBezTo>
                    <a:cubicBezTo>
                      <a:pt x="562" y="289"/>
                      <a:pt x="562" y="289"/>
                      <a:pt x="562" y="289"/>
                    </a:cubicBezTo>
                    <a:cubicBezTo>
                      <a:pt x="273" y="0"/>
                      <a:pt x="273" y="0"/>
                      <a:pt x="273" y="0"/>
                    </a:cubicBezTo>
                    <a:cubicBezTo>
                      <a:pt x="0" y="272"/>
                      <a:pt x="0" y="272"/>
                      <a:pt x="0" y="272"/>
                    </a:cubicBezTo>
                    <a:cubicBezTo>
                      <a:pt x="95" y="272"/>
                      <a:pt x="95" y="272"/>
                      <a:pt x="95" y="272"/>
                    </a:cubicBezTo>
                    <a:cubicBezTo>
                      <a:pt x="95" y="528"/>
                      <a:pt x="95" y="528"/>
                      <a:pt x="95" y="528"/>
                    </a:cubicBezTo>
                    <a:cubicBezTo>
                      <a:pt x="95" y="528"/>
                      <a:pt x="93" y="551"/>
                      <a:pt x="116" y="573"/>
                    </a:cubicBezTo>
                    <a:cubicBezTo>
                      <a:pt x="138" y="595"/>
                      <a:pt x="482" y="939"/>
                      <a:pt x="482" y="939"/>
                    </a:cubicBezTo>
                    <a:cubicBezTo>
                      <a:pt x="482" y="939"/>
                      <a:pt x="504" y="963"/>
                      <a:pt x="551" y="9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mj-lt"/>
                </a:endParaRPr>
              </a:p>
            </p:txBody>
          </p:sp>
          <p:sp>
            <p:nvSpPr>
              <p:cNvPr id="82" name="Freeform 58">
                <a:extLst>
                  <a:ext uri="{FF2B5EF4-FFF2-40B4-BE49-F238E27FC236}">
                    <a16:creationId xmlns:a16="http://schemas.microsoft.com/office/drawing/2014/main" id="{C3C5A65F-DBAE-4949-BF9D-B2F2A57A0309}"/>
                  </a:ext>
                </a:extLst>
              </p:cNvPr>
              <p:cNvSpPr>
                <a:spLocks/>
              </p:cNvSpPr>
              <p:nvPr/>
            </p:nvSpPr>
            <p:spPr bwMode="auto">
              <a:xfrm>
                <a:off x="3354" y="2970"/>
                <a:ext cx="1978" cy="1152"/>
              </a:xfrm>
              <a:custGeom>
                <a:avLst/>
                <a:gdLst>
                  <a:gd name="T0" fmla="*/ 951 w 963"/>
                  <a:gd name="T1" fmla="*/ 10 h 561"/>
                  <a:gd name="T2" fmla="*/ 934 w 963"/>
                  <a:gd name="T3" fmla="*/ 62 h 561"/>
                  <a:gd name="T4" fmla="*/ 849 w 963"/>
                  <a:gd name="T5" fmla="*/ 96 h 561"/>
                  <a:gd name="T6" fmla="*/ 289 w 963"/>
                  <a:gd name="T7" fmla="*/ 96 h 561"/>
                  <a:gd name="T8" fmla="*/ 289 w 963"/>
                  <a:gd name="T9" fmla="*/ 0 h 561"/>
                  <a:gd name="T10" fmla="*/ 0 w 963"/>
                  <a:gd name="T11" fmla="*/ 289 h 561"/>
                  <a:gd name="T12" fmla="*/ 272 w 963"/>
                  <a:gd name="T13" fmla="*/ 561 h 561"/>
                  <a:gd name="T14" fmla="*/ 272 w 963"/>
                  <a:gd name="T15" fmla="*/ 466 h 561"/>
                  <a:gd name="T16" fmla="*/ 528 w 963"/>
                  <a:gd name="T17" fmla="*/ 466 h 561"/>
                  <a:gd name="T18" fmla="*/ 573 w 963"/>
                  <a:gd name="T19" fmla="*/ 446 h 561"/>
                  <a:gd name="T20" fmla="*/ 939 w 963"/>
                  <a:gd name="T21" fmla="*/ 80 h 561"/>
                  <a:gd name="T22" fmla="*/ 951 w 963"/>
                  <a:gd name="T23" fmla="*/ 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3" h="561">
                    <a:moveTo>
                      <a:pt x="951" y="10"/>
                    </a:moveTo>
                    <a:cubicBezTo>
                      <a:pt x="951" y="10"/>
                      <a:pt x="955" y="42"/>
                      <a:pt x="934" y="62"/>
                    </a:cubicBezTo>
                    <a:cubicBezTo>
                      <a:pt x="914" y="82"/>
                      <a:pt x="882" y="95"/>
                      <a:pt x="849" y="96"/>
                    </a:cubicBezTo>
                    <a:cubicBezTo>
                      <a:pt x="817" y="97"/>
                      <a:pt x="289" y="96"/>
                      <a:pt x="289" y="96"/>
                    </a:cubicBezTo>
                    <a:cubicBezTo>
                      <a:pt x="289" y="0"/>
                      <a:pt x="289" y="0"/>
                      <a:pt x="289" y="0"/>
                    </a:cubicBezTo>
                    <a:cubicBezTo>
                      <a:pt x="0" y="289"/>
                      <a:pt x="0" y="289"/>
                      <a:pt x="0" y="289"/>
                    </a:cubicBezTo>
                    <a:cubicBezTo>
                      <a:pt x="272" y="561"/>
                      <a:pt x="272" y="561"/>
                      <a:pt x="272" y="561"/>
                    </a:cubicBezTo>
                    <a:cubicBezTo>
                      <a:pt x="272" y="466"/>
                      <a:pt x="272" y="466"/>
                      <a:pt x="272" y="466"/>
                    </a:cubicBezTo>
                    <a:cubicBezTo>
                      <a:pt x="528" y="466"/>
                      <a:pt x="528" y="466"/>
                      <a:pt x="528" y="466"/>
                    </a:cubicBezTo>
                    <a:cubicBezTo>
                      <a:pt x="528" y="466"/>
                      <a:pt x="551" y="468"/>
                      <a:pt x="573" y="446"/>
                    </a:cubicBezTo>
                    <a:cubicBezTo>
                      <a:pt x="595" y="424"/>
                      <a:pt x="939" y="80"/>
                      <a:pt x="939" y="80"/>
                    </a:cubicBezTo>
                    <a:cubicBezTo>
                      <a:pt x="939" y="80"/>
                      <a:pt x="963" y="57"/>
                      <a:pt x="95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83" name="Freeform 59">
                <a:extLst>
                  <a:ext uri="{FF2B5EF4-FFF2-40B4-BE49-F238E27FC236}">
                    <a16:creationId xmlns:a16="http://schemas.microsoft.com/office/drawing/2014/main" id="{C5739E98-373F-4DF2-8A33-75EE4CC93846}"/>
                  </a:ext>
                </a:extLst>
              </p:cNvPr>
              <p:cNvSpPr>
                <a:spLocks/>
              </p:cNvSpPr>
              <p:nvPr/>
            </p:nvSpPr>
            <p:spPr bwMode="auto">
              <a:xfrm>
                <a:off x="4409" y="866"/>
                <a:ext cx="1153" cy="1979"/>
              </a:xfrm>
              <a:custGeom>
                <a:avLst/>
                <a:gdLst>
                  <a:gd name="T0" fmla="*/ 10 w 561"/>
                  <a:gd name="T1" fmla="*/ 12 h 963"/>
                  <a:gd name="T2" fmla="*/ 62 w 561"/>
                  <a:gd name="T3" fmla="*/ 29 h 963"/>
                  <a:gd name="T4" fmla="*/ 96 w 561"/>
                  <a:gd name="T5" fmla="*/ 114 h 963"/>
                  <a:gd name="T6" fmla="*/ 96 w 561"/>
                  <a:gd name="T7" fmla="*/ 674 h 963"/>
                  <a:gd name="T8" fmla="*/ 0 w 561"/>
                  <a:gd name="T9" fmla="*/ 674 h 963"/>
                  <a:gd name="T10" fmla="*/ 289 w 561"/>
                  <a:gd name="T11" fmla="*/ 963 h 963"/>
                  <a:gd name="T12" fmla="*/ 561 w 561"/>
                  <a:gd name="T13" fmla="*/ 691 h 963"/>
                  <a:gd name="T14" fmla="*/ 466 w 561"/>
                  <a:gd name="T15" fmla="*/ 691 h 963"/>
                  <a:gd name="T16" fmla="*/ 466 w 561"/>
                  <a:gd name="T17" fmla="*/ 435 h 963"/>
                  <a:gd name="T18" fmla="*/ 446 w 561"/>
                  <a:gd name="T19" fmla="*/ 390 h 963"/>
                  <a:gd name="T20" fmla="*/ 80 w 561"/>
                  <a:gd name="T21" fmla="*/ 24 h 963"/>
                  <a:gd name="T22" fmla="*/ 10 w 561"/>
                  <a:gd name="T23" fmla="*/ 1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963">
                    <a:moveTo>
                      <a:pt x="10" y="12"/>
                    </a:moveTo>
                    <a:cubicBezTo>
                      <a:pt x="10" y="12"/>
                      <a:pt x="42" y="8"/>
                      <a:pt x="62" y="29"/>
                    </a:cubicBezTo>
                    <a:cubicBezTo>
                      <a:pt x="82" y="49"/>
                      <a:pt x="95" y="81"/>
                      <a:pt x="96" y="114"/>
                    </a:cubicBezTo>
                    <a:cubicBezTo>
                      <a:pt x="97" y="146"/>
                      <a:pt x="96" y="674"/>
                      <a:pt x="96" y="674"/>
                    </a:cubicBezTo>
                    <a:cubicBezTo>
                      <a:pt x="0" y="674"/>
                      <a:pt x="0" y="674"/>
                      <a:pt x="0" y="674"/>
                    </a:cubicBezTo>
                    <a:cubicBezTo>
                      <a:pt x="289" y="963"/>
                      <a:pt x="289" y="963"/>
                      <a:pt x="289" y="963"/>
                    </a:cubicBezTo>
                    <a:cubicBezTo>
                      <a:pt x="561" y="691"/>
                      <a:pt x="561" y="691"/>
                      <a:pt x="561" y="691"/>
                    </a:cubicBezTo>
                    <a:cubicBezTo>
                      <a:pt x="466" y="691"/>
                      <a:pt x="466" y="691"/>
                      <a:pt x="466" y="691"/>
                    </a:cubicBezTo>
                    <a:cubicBezTo>
                      <a:pt x="466" y="435"/>
                      <a:pt x="466" y="435"/>
                      <a:pt x="466" y="435"/>
                    </a:cubicBezTo>
                    <a:cubicBezTo>
                      <a:pt x="466" y="435"/>
                      <a:pt x="468" y="412"/>
                      <a:pt x="446" y="390"/>
                    </a:cubicBezTo>
                    <a:cubicBezTo>
                      <a:pt x="424" y="368"/>
                      <a:pt x="80" y="24"/>
                      <a:pt x="80" y="24"/>
                    </a:cubicBezTo>
                    <a:cubicBezTo>
                      <a:pt x="80" y="24"/>
                      <a:pt x="57" y="0"/>
                      <a:pt x="1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grpSp>
        <p:sp>
          <p:nvSpPr>
            <p:cNvPr id="55" name="TextBox 14">
              <a:extLst>
                <a:ext uri="{FF2B5EF4-FFF2-40B4-BE49-F238E27FC236}">
                  <a16:creationId xmlns:a16="http://schemas.microsoft.com/office/drawing/2014/main" id="{62D11301-E52E-4DA0-A6EA-BC0A63A02251}"/>
                </a:ext>
              </a:extLst>
            </p:cNvPr>
            <p:cNvSpPr txBox="1">
              <a:spLocks noChangeArrowheads="1"/>
            </p:cNvSpPr>
            <p:nvPr/>
          </p:nvSpPr>
          <p:spPr bwMode="auto">
            <a:xfrm>
              <a:off x="5861772" y="1111894"/>
              <a:ext cx="479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dirty="0">
                  <a:latin typeface="+mj-lt"/>
                  <a:ea typeface="Lato Black" panose="020F0502020204030203" pitchFamily="34" charset="0"/>
                  <a:cs typeface="Lato Black" panose="020F0502020204030203" pitchFamily="34" charset="0"/>
                </a:rPr>
                <a:t>01</a:t>
              </a:r>
            </a:p>
          </p:txBody>
        </p:sp>
        <p:sp>
          <p:nvSpPr>
            <p:cNvPr id="56" name="TextBox 15">
              <a:extLst>
                <a:ext uri="{FF2B5EF4-FFF2-40B4-BE49-F238E27FC236}">
                  <a16:creationId xmlns:a16="http://schemas.microsoft.com/office/drawing/2014/main" id="{EC098D5F-31B1-44F0-B3E3-9C785FC46A1C}"/>
                </a:ext>
              </a:extLst>
            </p:cNvPr>
            <p:cNvSpPr txBox="1">
              <a:spLocks noChangeArrowheads="1"/>
            </p:cNvSpPr>
            <p:nvPr/>
          </p:nvSpPr>
          <p:spPr bwMode="auto">
            <a:xfrm>
              <a:off x="7058940" y="2272357"/>
              <a:ext cx="538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02</a:t>
              </a:r>
            </a:p>
          </p:txBody>
        </p:sp>
        <p:sp>
          <p:nvSpPr>
            <p:cNvPr id="57" name="TextBox 16">
              <a:extLst>
                <a:ext uri="{FF2B5EF4-FFF2-40B4-BE49-F238E27FC236}">
                  <a16:creationId xmlns:a16="http://schemas.microsoft.com/office/drawing/2014/main" id="{85DBCACA-A2C2-49A6-B3F0-365E40B962B1}"/>
                </a:ext>
              </a:extLst>
            </p:cNvPr>
            <p:cNvSpPr txBox="1">
              <a:spLocks noChangeArrowheads="1"/>
            </p:cNvSpPr>
            <p:nvPr/>
          </p:nvSpPr>
          <p:spPr bwMode="auto">
            <a:xfrm>
              <a:off x="5831803" y="34169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03</a:t>
              </a:r>
            </a:p>
          </p:txBody>
        </p:sp>
        <p:sp>
          <p:nvSpPr>
            <p:cNvPr id="58" name="TextBox 17">
              <a:extLst>
                <a:ext uri="{FF2B5EF4-FFF2-40B4-BE49-F238E27FC236}">
                  <a16:creationId xmlns:a16="http://schemas.microsoft.com/office/drawing/2014/main" id="{7A1950C6-A3D8-469A-BDD6-495FF6F8E191}"/>
                </a:ext>
              </a:extLst>
            </p:cNvPr>
            <p:cNvSpPr txBox="1">
              <a:spLocks noChangeArrowheads="1"/>
            </p:cNvSpPr>
            <p:nvPr/>
          </p:nvSpPr>
          <p:spPr bwMode="auto">
            <a:xfrm>
              <a:off x="4657053" y="22993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04</a:t>
              </a:r>
            </a:p>
          </p:txBody>
        </p:sp>
        <p:sp>
          <p:nvSpPr>
            <p:cNvPr id="59" name="TextBox 18">
              <a:extLst>
                <a:ext uri="{FF2B5EF4-FFF2-40B4-BE49-F238E27FC236}">
                  <a16:creationId xmlns:a16="http://schemas.microsoft.com/office/drawing/2014/main" id="{AD95C724-BDAC-427A-AE27-42444A23C596}"/>
                </a:ext>
              </a:extLst>
            </p:cNvPr>
            <p:cNvSpPr>
              <a:spLocks noChangeArrowheads="1"/>
            </p:cNvSpPr>
            <p:nvPr/>
          </p:nvSpPr>
          <p:spPr bwMode="auto">
            <a:xfrm>
              <a:off x="2792915" y="557856"/>
              <a:ext cx="1104900" cy="990600"/>
            </a:xfrm>
            <a:prstGeom prst="roundRect">
              <a:avLst>
                <a:gd name="adj" fmla="val 16667"/>
              </a:avLst>
            </a:prstGeom>
            <a:solidFill>
              <a:srgbClr val="FFFFFF">
                <a:alpha val="20000"/>
              </a:srgbClr>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6600" dirty="0">
                <a:solidFill>
                  <a:schemeClr val="bg1"/>
                </a:solidFill>
                <a:latin typeface="+mj-lt"/>
              </a:endParaRPr>
            </a:p>
          </p:txBody>
        </p:sp>
        <p:sp>
          <p:nvSpPr>
            <p:cNvPr id="60" name="TextBox 59">
              <a:extLst>
                <a:ext uri="{FF2B5EF4-FFF2-40B4-BE49-F238E27FC236}">
                  <a16:creationId xmlns:a16="http://schemas.microsoft.com/office/drawing/2014/main" id="{FB960581-F02F-4F3D-AB71-AAE72F678B1C}"/>
                </a:ext>
              </a:extLst>
            </p:cNvPr>
            <p:cNvSpPr txBox="1"/>
            <p:nvPr/>
          </p:nvSpPr>
          <p:spPr>
            <a:xfrm>
              <a:off x="8420651" y="289671"/>
              <a:ext cx="2927670" cy="1551528"/>
            </a:xfrm>
            <a:prstGeom prst="roundRect">
              <a:avLst/>
            </a:prstGeom>
            <a:solidFill>
              <a:schemeClr val="tx1">
                <a:alpha val="20000"/>
              </a:schemeClr>
            </a:solidFill>
            <a:ln>
              <a:noFill/>
            </a:ln>
          </p:spPr>
          <p:txBody>
            <a:bodyPr anchor="ctr"/>
            <a:lstStyle/>
            <a:p>
              <a:pPr eaLnBrk="1" fontAlgn="auto" hangingPunct="1">
                <a:spcBef>
                  <a:spcPts val="0"/>
                </a:spcBef>
                <a:spcAft>
                  <a:spcPts val="0"/>
                </a:spcAft>
                <a:defRPr/>
              </a:pPr>
              <a:endParaRPr lang="en-US" sz="6600" dirty="0">
                <a:solidFill>
                  <a:schemeClr val="bg1"/>
                </a:solidFill>
                <a:latin typeface="+mj-lt"/>
              </a:endParaRPr>
            </a:p>
          </p:txBody>
        </p:sp>
        <p:sp>
          <p:nvSpPr>
            <p:cNvPr id="67" name="TextBox 66">
              <a:extLst>
                <a:ext uri="{FF2B5EF4-FFF2-40B4-BE49-F238E27FC236}">
                  <a16:creationId xmlns:a16="http://schemas.microsoft.com/office/drawing/2014/main" id="{14728FD8-DB26-4B9A-A0E8-101DC63B04FE}"/>
                </a:ext>
              </a:extLst>
            </p:cNvPr>
            <p:cNvSpPr txBox="1"/>
            <p:nvPr/>
          </p:nvSpPr>
          <p:spPr>
            <a:xfrm>
              <a:off x="632222" y="378577"/>
              <a:ext cx="3156282" cy="2021542"/>
            </a:xfrm>
            <a:prstGeom prst="rect">
              <a:avLst/>
            </a:prstGeom>
            <a:noFill/>
          </p:spPr>
          <p:txBody>
            <a:bodyPr wrap="square">
              <a:spAutoFit/>
            </a:bodyPr>
            <a:lstStyle/>
            <a:p>
              <a:pPr algn="ctr" eaLnBrk="1" fontAlgn="auto" hangingPunct="1">
                <a:lnSpc>
                  <a:spcPct val="150000"/>
                </a:lnSpc>
                <a:spcBef>
                  <a:spcPts val="0"/>
                </a:spcBef>
                <a:spcAft>
                  <a:spcPts val="0"/>
                </a:spcAft>
                <a:defRPr/>
              </a:pPr>
              <a:r>
                <a:rPr lang="en-ZA" sz="1400" dirty="0">
                  <a:latin typeface="+mj-lt"/>
                </a:rPr>
                <a:t>Students were asking:</a:t>
              </a:r>
            </a:p>
            <a:p>
              <a:pPr algn="ctr" eaLnBrk="1" fontAlgn="auto" hangingPunct="1">
                <a:lnSpc>
                  <a:spcPct val="150000"/>
                </a:lnSpc>
                <a:spcBef>
                  <a:spcPts val="0"/>
                </a:spcBef>
                <a:spcAft>
                  <a:spcPts val="0"/>
                </a:spcAft>
                <a:defRPr/>
              </a:pPr>
              <a:r>
                <a:rPr lang="en-ZA" sz="1400" dirty="0">
                  <a:latin typeface="+mj-lt"/>
                </a:rPr>
                <a:t>Am I ready to graduate?</a:t>
              </a:r>
            </a:p>
            <a:p>
              <a:pPr algn="ctr" eaLnBrk="1" fontAlgn="auto" hangingPunct="1">
                <a:lnSpc>
                  <a:spcPct val="150000"/>
                </a:lnSpc>
                <a:spcBef>
                  <a:spcPts val="0"/>
                </a:spcBef>
                <a:spcAft>
                  <a:spcPts val="0"/>
                </a:spcAft>
                <a:defRPr/>
              </a:pPr>
              <a:r>
                <a:rPr lang="en-ZA" sz="1400" dirty="0">
                  <a:latin typeface="+mj-lt"/>
                </a:rPr>
                <a:t>Will I be able to walk?</a:t>
              </a:r>
            </a:p>
            <a:p>
              <a:pPr algn="ctr" eaLnBrk="1" fontAlgn="auto" hangingPunct="1">
                <a:lnSpc>
                  <a:spcPct val="150000"/>
                </a:lnSpc>
                <a:spcBef>
                  <a:spcPts val="0"/>
                </a:spcBef>
                <a:spcAft>
                  <a:spcPts val="0"/>
                </a:spcAft>
                <a:defRPr/>
              </a:pPr>
              <a:r>
                <a:rPr lang="en-ZA" sz="1400" dirty="0">
                  <a:latin typeface="+mj-lt"/>
                </a:rPr>
                <a:t>How do I apply to graduate school?</a:t>
              </a:r>
            </a:p>
            <a:p>
              <a:pPr algn="ctr" eaLnBrk="1" fontAlgn="auto" hangingPunct="1">
                <a:lnSpc>
                  <a:spcPct val="150000"/>
                </a:lnSpc>
                <a:spcBef>
                  <a:spcPts val="0"/>
                </a:spcBef>
                <a:spcAft>
                  <a:spcPts val="0"/>
                </a:spcAft>
                <a:defRPr/>
              </a:pPr>
              <a:r>
                <a:rPr lang="en-ZA" sz="1400" dirty="0">
                  <a:latin typeface="+mj-lt"/>
                </a:rPr>
                <a:t>How do I get a full-time </a:t>
              </a:r>
            </a:p>
            <a:p>
              <a:pPr algn="ctr" eaLnBrk="1" fontAlgn="auto" hangingPunct="1">
                <a:lnSpc>
                  <a:spcPct val="150000"/>
                </a:lnSpc>
                <a:spcBef>
                  <a:spcPts val="0"/>
                </a:spcBef>
                <a:spcAft>
                  <a:spcPts val="0"/>
                </a:spcAft>
                <a:defRPr/>
              </a:pPr>
              <a:r>
                <a:rPr lang="en-ZA" sz="1400" dirty="0">
                  <a:latin typeface="+mj-lt"/>
                </a:rPr>
                <a:t>career job?</a:t>
              </a:r>
              <a:endParaRPr lang="id-ID" sz="1400" dirty="0">
                <a:latin typeface="+mj-lt"/>
              </a:endParaRPr>
            </a:p>
          </p:txBody>
        </p:sp>
        <p:sp>
          <p:nvSpPr>
            <p:cNvPr id="68" name="TextBox 67">
              <a:extLst>
                <a:ext uri="{FF2B5EF4-FFF2-40B4-BE49-F238E27FC236}">
                  <a16:creationId xmlns:a16="http://schemas.microsoft.com/office/drawing/2014/main" id="{A4CE907E-6892-415E-9D0B-A4B5760EF257}"/>
                </a:ext>
              </a:extLst>
            </p:cNvPr>
            <p:cNvSpPr txBox="1"/>
            <p:nvPr/>
          </p:nvSpPr>
          <p:spPr>
            <a:xfrm>
              <a:off x="8830374" y="376290"/>
              <a:ext cx="2302446" cy="1458622"/>
            </a:xfrm>
            <a:prstGeom prst="rect">
              <a:avLst/>
            </a:prstGeom>
            <a:noFill/>
            <a:ln>
              <a:noFill/>
            </a:ln>
          </p:spPr>
          <p:txBody>
            <a:bodyPr wrap="square">
              <a:spAutoFit/>
            </a:bodyPr>
            <a:lstStyle/>
            <a:p>
              <a:pPr algn="ctr">
                <a:lnSpc>
                  <a:spcPct val="150000"/>
                </a:lnSpc>
                <a:defRPr/>
              </a:pPr>
              <a:r>
                <a:rPr lang="en-US" sz="1400" dirty="0">
                  <a:latin typeface="+mj-lt"/>
                </a:rPr>
                <a:t>Academic Advising</a:t>
              </a:r>
            </a:p>
            <a:p>
              <a:pPr algn="ctr">
                <a:lnSpc>
                  <a:spcPct val="150000"/>
                </a:lnSpc>
                <a:defRPr/>
              </a:pPr>
              <a:r>
                <a:rPr lang="en-US" sz="1400" dirty="0">
                  <a:latin typeface="+mj-lt"/>
                </a:rPr>
                <a:t>met with Career Services</a:t>
              </a:r>
            </a:p>
            <a:p>
              <a:pPr algn="ctr">
                <a:lnSpc>
                  <a:spcPct val="150000"/>
                </a:lnSpc>
                <a:defRPr/>
              </a:pPr>
              <a:r>
                <a:rPr lang="en-US" sz="1400" dirty="0">
                  <a:latin typeface="+mj-lt"/>
                </a:rPr>
                <a:t>to answer these questions.</a:t>
              </a:r>
              <a:endParaRPr lang="id-ID" sz="1400" dirty="0">
                <a:latin typeface="+mj-lt"/>
              </a:endParaRPr>
            </a:p>
          </p:txBody>
        </p:sp>
        <p:sp>
          <p:nvSpPr>
            <p:cNvPr id="69" name="TextBox 68">
              <a:extLst>
                <a:ext uri="{FF2B5EF4-FFF2-40B4-BE49-F238E27FC236}">
                  <a16:creationId xmlns:a16="http://schemas.microsoft.com/office/drawing/2014/main" id="{E1D3F214-737D-4841-A2FA-C706808F4EB0}"/>
                </a:ext>
              </a:extLst>
            </p:cNvPr>
            <p:cNvSpPr txBox="1"/>
            <p:nvPr/>
          </p:nvSpPr>
          <p:spPr>
            <a:xfrm>
              <a:off x="828637" y="3241559"/>
              <a:ext cx="2399291" cy="1084335"/>
            </a:xfrm>
            <a:prstGeom prst="rect">
              <a:avLst/>
            </a:prstGeom>
            <a:noFill/>
          </p:spPr>
          <p:txBody>
            <a:bodyPr wrap="square">
              <a:spAutoFit/>
            </a:bodyPr>
            <a:lstStyle/>
            <a:p>
              <a:pPr algn="ctr" eaLnBrk="1" fontAlgn="auto" hangingPunct="1">
                <a:lnSpc>
                  <a:spcPct val="150000"/>
                </a:lnSpc>
                <a:spcBef>
                  <a:spcPts val="0"/>
                </a:spcBef>
                <a:spcAft>
                  <a:spcPts val="0"/>
                </a:spcAft>
                <a:defRPr/>
              </a:pPr>
              <a:r>
                <a:rPr lang="en-ZA" sz="1400" dirty="0">
                  <a:latin typeface="+mj-lt"/>
                </a:rPr>
                <a:t>Post events:</a:t>
              </a:r>
            </a:p>
            <a:p>
              <a:pPr algn="ctr" eaLnBrk="1" fontAlgn="auto" hangingPunct="1">
                <a:lnSpc>
                  <a:spcPct val="150000"/>
                </a:lnSpc>
                <a:spcBef>
                  <a:spcPts val="0"/>
                </a:spcBef>
                <a:spcAft>
                  <a:spcPts val="0"/>
                </a:spcAft>
                <a:defRPr/>
              </a:pPr>
              <a:r>
                <a:rPr lang="en-ZA" sz="1400" dirty="0">
                  <a:latin typeface="+mj-lt"/>
                </a:rPr>
                <a:t>Assessment </a:t>
              </a:r>
            </a:p>
            <a:p>
              <a:pPr algn="ctr" eaLnBrk="1" fontAlgn="auto" hangingPunct="1">
                <a:lnSpc>
                  <a:spcPct val="150000"/>
                </a:lnSpc>
                <a:spcBef>
                  <a:spcPts val="0"/>
                </a:spcBef>
                <a:spcAft>
                  <a:spcPts val="0"/>
                </a:spcAft>
                <a:defRPr/>
              </a:pPr>
              <a:r>
                <a:rPr lang="en-ZA" sz="1400" dirty="0">
                  <a:latin typeface="+mj-lt"/>
                </a:rPr>
                <a:t>and </a:t>
              </a:r>
            </a:p>
            <a:p>
              <a:pPr algn="ctr" eaLnBrk="1" fontAlgn="auto" hangingPunct="1">
                <a:lnSpc>
                  <a:spcPct val="150000"/>
                </a:lnSpc>
                <a:spcBef>
                  <a:spcPts val="0"/>
                </a:spcBef>
                <a:spcAft>
                  <a:spcPts val="0"/>
                </a:spcAft>
                <a:defRPr/>
              </a:pPr>
              <a:r>
                <a:rPr lang="en-ZA" sz="1400" dirty="0">
                  <a:latin typeface="+mj-lt"/>
                </a:rPr>
                <a:t>planning future events!</a:t>
              </a:r>
              <a:endParaRPr lang="id-ID" sz="1400" dirty="0">
                <a:latin typeface="+mj-lt"/>
              </a:endParaRPr>
            </a:p>
          </p:txBody>
        </p:sp>
        <p:sp>
          <p:nvSpPr>
            <p:cNvPr id="70" name="TextBox 69">
              <a:extLst>
                <a:ext uri="{FF2B5EF4-FFF2-40B4-BE49-F238E27FC236}">
                  <a16:creationId xmlns:a16="http://schemas.microsoft.com/office/drawing/2014/main" id="{C9091B59-33AC-48AA-A403-546A002D599E}"/>
                </a:ext>
              </a:extLst>
            </p:cNvPr>
            <p:cNvSpPr txBox="1"/>
            <p:nvPr/>
          </p:nvSpPr>
          <p:spPr>
            <a:xfrm>
              <a:off x="8670428" y="2215971"/>
              <a:ext cx="2650643" cy="2051177"/>
            </a:xfrm>
            <a:prstGeom prst="rect">
              <a:avLst/>
            </a:prstGeom>
            <a:noFill/>
          </p:spPr>
          <p:txBody>
            <a:bodyPr wrap="square">
              <a:spAutoFit/>
            </a:bodyPr>
            <a:lstStyle/>
            <a:p>
              <a:pPr algn="ctr">
                <a:lnSpc>
                  <a:spcPct val="150000"/>
                </a:lnSpc>
                <a:defRPr/>
              </a:pPr>
              <a:r>
                <a:rPr lang="en-US" sz="1200" dirty="0">
                  <a:latin typeface="+mj-lt"/>
                </a:rPr>
                <a:t>We developed “one-stop shopping” events:</a:t>
              </a:r>
            </a:p>
            <a:p>
              <a:pPr algn="ctr">
                <a:lnSpc>
                  <a:spcPct val="150000"/>
                </a:lnSpc>
                <a:defRPr/>
              </a:pPr>
              <a:r>
                <a:rPr lang="en-US" sz="1200" b="1" dirty="0">
                  <a:latin typeface="+mj-lt"/>
                </a:rPr>
                <a:t>Get Ready for Graduation  </a:t>
              </a:r>
            </a:p>
            <a:p>
              <a:pPr algn="ctr">
                <a:lnSpc>
                  <a:spcPct val="150000"/>
                </a:lnSpc>
                <a:defRPr/>
              </a:pPr>
              <a:r>
                <a:rPr lang="en-US" sz="1200" dirty="0">
                  <a:latin typeface="+mj-lt"/>
                </a:rPr>
                <a:t>and </a:t>
              </a:r>
            </a:p>
            <a:p>
              <a:pPr algn="ctr">
                <a:lnSpc>
                  <a:spcPct val="150000"/>
                </a:lnSpc>
                <a:defRPr/>
              </a:pPr>
              <a:r>
                <a:rPr lang="en-US" sz="1200" b="1" dirty="0">
                  <a:latin typeface="+mj-lt"/>
                </a:rPr>
                <a:t>Launch to Graduation and Beyond </a:t>
              </a:r>
            </a:p>
            <a:p>
              <a:pPr algn="ctr">
                <a:lnSpc>
                  <a:spcPct val="150000"/>
                </a:lnSpc>
                <a:defRPr/>
              </a:pPr>
              <a:r>
                <a:rPr lang="en-US" sz="1200" dirty="0"/>
                <a:t>and invited other relevant departments to be </a:t>
              </a:r>
            </a:p>
            <a:p>
              <a:pPr algn="ctr">
                <a:lnSpc>
                  <a:spcPct val="150000"/>
                </a:lnSpc>
                <a:defRPr/>
              </a:pPr>
              <a:r>
                <a:rPr lang="en-US" sz="1200" dirty="0"/>
                <a:t>at the events.</a:t>
              </a:r>
              <a:endParaRPr lang="id-ID" sz="1200" b="1" dirty="0"/>
            </a:p>
          </p:txBody>
        </p:sp>
      </p:grpSp>
      <p:sp>
        <p:nvSpPr>
          <p:cNvPr id="47" name="TextBox 46">
            <a:extLst>
              <a:ext uri="{FF2B5EF4-FFF2-40B4-BE49-F238E27FC236}">
                <a16:creationId xmlns:a16="http://schemas.microsoft.com/office/drawing/2014/main" id="{C8081398-3DD7-4E2C-97AB-71A0017DE9A4}"/>
              </a:ext>
            </a:extLst>
          </p:cNvPr>
          <p:cNvSpPr txBox="1"/>
          <p:nvPr/>
        </p:nvSpPr>
        <p:spPr>
          <a:xfrm>
            <a:off x="-73241" y="4209100"/>
            <a:ext cx="3013645" cy="2022959"/>
          </a:xfrm>
          <a:prstGeom prst="roundRect">
            <a:avLst/>
          </a:prstGeom>
          <a:solidFill>
            <a:schemeClr val="tx1">
              <a:alpha val="20000"/>
            </a:schemeClr>
          </a:solidFill>
          <a:ln>
            <a:noFill/>
          </a:ln>
        </p:spPr>
        <p:txBody>
          <a:bodyPr anchor="ctr"/>
          <a:lstStyle/>
          <a:p>
            <a:pPr algn="r" eaLnBrk="1" fontAlgn="auto" hangingPunct="1">
              <a:spcBef>
                <a:spcPts val="0"/>
              </a:spcBef>
              <a:spcAft>
                <a:spcPts val="0"/>
              </a:spcAft>
              <a:defRPr/>
            </a:pPr>
            <a:endParaRPr lang="en-US" sz="6600" dirty="0">
              <a:solidFill>
                <a:schemeClr val="bg1"/>
              </a:solidFill>
              <a:latin typeface="+mj-lt"/>
            </a:endParaRPr>
          </a:p>
        </p:txBody>
      </p:sp>
      <p:sp>
        <p:nvSpPr>
          <p:cNvPr id="48" name="TextBox 47">
            <a:extLst>
              <a:ext uri="{FF2B5EF4-FFF2-40B4-BE49-F238E27FC236}">
                <a16:creationId xmlns:a16="http://schemas.microsoft.com/office/drawing/2014/main" id="{311D5A37-86C7-43BC-A7D7-381626477097}"/>
              </a:ext>
            </a:extLst>
          </p:cNvPr>
          <p:cNvSpPr txBox="1"/>
          <p:nvPr/>
        </p:nvSpPr>
        <p:spPr>
          <a:xfrm>
            <a:off x="6413215" y="3001973"/>
            <a:ext cx="2715082" cy="2752066"/>
          </a:xfrm>
          <a:prstGeom prst="roundRect">
            <a:avLst/>
          </a:prstGeom>
          <a:solidFill>
            <a:schemeClr val="tx1">
              <a:alpha val="20000"/>
            </a:schemeClr>
          </a:solidFill>
          <a:ln>
            <a:noFill/>
          </a:ln>
        </p:spPr>
        <p:txBody>
          <a:bodyPr anchor="ctr"/>
          <a:lstStyle/>
          <a:p>
            <a:pPr eaLnBrk="1" fontAlgn="auto" hangingPunct="1">
              <a:spcBef>
                <a:spcPts val="0"/>
              </a:spcBef>
              <a:spcAft>
                <a:spcPts val="0"/>
              </a:spcAft>
              <a:defRPr/>
            </a:pPr>
            <a:endParaRPr lang="en-US" sz="6600" dirty="0">
              <a:solidFill>
                <a:schemeClr val="bg1"/>
              </a:solidFill>
              <a:latin typeface="+mj-lt"/>
            </a:endParaRPr>
          </a:p>
        </p:txBody>
      </p:sp>
      <p:sp>
        <p:nvSpPr>
          <p:cNvPr id="92" name="TextBox 91">
            <a:extLst>
              <a:ext uri="{FF2B5EF4-FFF2-40B4-BE49-F238E27FC236}">
                <a16:creationId xmlns:a16="http://schemas.microsoft.com/office/drawing/2014/main" id="{273F4047-078D-4C31-B04B-E396F2CBB295}"/>
              </a:ext>
            </a:extLst>
          </p:cNvPr>
          <p:cNvSpPr txBox="1"/>
          <p:nvPr/>
        </p:nvSpPr>
        <p:spPr>
          <a:xfrm>
            <a:off x="-76106" y="815635"/>
            <a:ext cx="3131965" cy="2475855"/>
          </a:xfrm>
          <a:prstGeom prst="roundRect">
            <a:avLst/>
          </a:prstGeom>
          <a:solidFill>
            <a:schemeClr val="tx1">
              <a:alpha val="20000"/>
            </a:schemeClr>
          </a:solidFill>
          <a:ln>
            <a:noFill/>
          </a:ln>
        </p:spPr>
        <p:txBody>
          <a:bodyPr anchor="ctr"/>
          <a:lstStyle/>
          <a:p>
            <a:pPr algn="r" eaLnBrk="1" fontAlgn="auto" hangingPunct="1">
              <a:spcBef>
                <a:spcPts val="0"/>
              </a:spcBef>
              <a:spcAft>
                <a:spcPts val="0"/>
              </a:spcAft>
              <a:defRPr/>
            </a:pPr>
            <a:endParaRPr lang="en-US" sz="6600" dirty="0">
              <a:solidFill>
                <a:schemeClr val="bg1"/>
              </a:solidFill>
              <a:latin typeface="+mj-lt"/>
            </a:endParaRPr>
          </a:p>
        </p:txBody>
      </p:sp>
      <p:sp>
        <p:nvSpPr>
          <p:cNvPr id="2" name="TextBox 1">
            <a:extLst>
              <a:ext uri="{FF2B5EF4-FFF2-40B4-BE49-F238E27FC236}">
                <a16:creationId xmlns:a16="http://schemas.microsoft.com/office/drawing/2014/main" id="{AF474EA1-E254-4E81-8EB5-2C488DF65330}"/>
              </a:ext>
            </a:extLst>
          </p:cNvPr>
          <p:cNvSpPr txBox="1"/>
          <p:nvPr/>
        </p:nvSpPr>
        <p:spPr>
          <a:xfrm>
            <a:off x="2383761" y="1097888"/>
            <a:ext cx="517244" cy="1200329"/>
          </a:xfrm>
          <a:prstGeom prst="rect">
            <a:avLst/>
          </a:prstGeom>
          <a:noFill/>
        </p:spPr>
        <p:txBody>
          <a:bodyPr wrap="square" rtlCol="0">
            <a:spAutoFit/>
          </a:bodyPr>
          <a:lstStyle/>
          <a:p>
            <a:pPr algn="ctr">
              <a:defRPr/>
            </a:pPr>
            <a:r>
              <a:rPr lang="en-US" sz="7200" dirty="0">
                <a:solidFill>
                  <a:schemeClr val="bg1"/>
                </a:solidFill>
              </a:rPr>
              <a:t>1</a:t>
            </a:r>
          </a:p>
        </p:txBody>
      </p:sp>
      <p:sp>
        <p:nvSpPr>
          <p:cNvPr id="93" name="TextBox 92">
            <a:extLst>
              <a:ext uri="{FF2B5EF4-FFF2-40B4-BE49-F238E27FC236}">
                <a16:creationId xmlns:a16="http://schemas.microsoft.com/office/drawing/2014/main" id="{778B51E4-24E1-4978-9FB8-C9DD1C92D7D1}"/>
              </a:ext>
            </a:extLst>
          </p:cNvPr>
          <p:cNvSpPr txBox="1"/>
          <p:nvPr/>
        </p:nvSpPr>
        <p:spPr>
          <a:xfrm>
            <a:off x="2221151" y="4566304"/>
            <a:ext cx="637510" cy="1200329"/>
          </a:xfrm>
          <a:prstGeom prst="rect">
            <a:avLst/>
          </a:prstGeom>
          <a:noFill/>
        </p:spPr>
        <p:txBody>
          <a:bodyPr wrap="square" rtlCol="0">
            <a:spAutoFit/>
          </a:bodyPr>
          <a:lstStyle/>
          <a:p>
            <a:pPr algn="ctr">
              <a:defRPr/>
            </a:pPr>
            <a:r>
              <a:rPr lang="en-US" sz="7200" dirty="0">
                <a:solidFill>
                  <a:schemeClr val="bg1"/>
                </a:solidFill>
              </a:rPr>
              <a:t>4</a:t>
            </a:r>
          </a:p>
        </p:txBody>
      </p:sp>
      <p:sp>
        <p:nvSpPr>
          <p:cNvPr id="94" name="TextBox 93">
            <a:extLst>
              <a:ext uri="{FF2B5EF4-FFF2-40B4-BE49-F238E27FC236}">
                <a16:creationId xmlns:a16="http://schemas.microsoft.com/office/drawing/2014/main" id="{2577871D-87DD-4A6A-8DFA-5C5E0AE11603}"/>
              </a:ext>
            </a:extLst>
          </p:cNvPr>
          <p:cNvSpPr txBox="1"/>
          <p:nvPr/>
        </p:nvSpPr>
        <p:spPr>
          <a:xfrm>
            <a:off x="6512101" y="4505526"/>
            <a:ext cx="517244" cy="1200329"/>
          </a:xfrm>
          <a:prstGeom prst="rect">
            <a:avLst/>
          </a:prstGeom>
          <a:noFill/>
        </p:spPr>
        <p:txBody>
          <a:bodyPr wrap="square" rtlCol="0">
            <a:spAutoFit/>
          </a:bodyPr>
          <a:lstStyle/>
          <a:p>
            <a:pPr algn="ctr">
              <a:defRPr/>
            </a:pPr>
            <a:r>
              <a:rPr lang="en-US" sz="7200" dirty="0">
                <a:solidFill>
                  <a:schemeClr val="bg1"/>
                </a:solidFill>
              </a:rPr>
              <a:t>3</a:t>
            </a:r>
          </a:p>
        </p:txBody>
      </p:sp>
      <p:sp>
        <p:nvSpPr>
          <p:cNvPr id="95" name="TextBox 94">
            <a:extLst>
              <a:ext uri="{FF2B5EF4-FFF2-40B4-BE49-F238E27FC236}">
                <a16:creationId xmlns:a16="http://schemas.microsoft.com/office/drawing/2014/main" id="{35FA0904-9D34-4D8D-A863-DFFDDBA8A422}"/>
              </a:ext>
            </a:extLst>
          </p:cNvPr>
          <p:cNvSpPr txBox="1"/>
          <p:nvPr/>
        </p:nvSpPr>
        <p:spPr>
          <a:xfrm>
            <a:off x="6509683" y="1121840"/>
            <a:ext cx="745919" cy="1200329"/>
          </a:xfrm>
          <a:prstGeom prst="rect">
            <a:avLst/>
          </a:prstGeom>
          <a:noFill/>
        </p:spPr>
        <p:txBody>
          <a:bodyPr wrap="square" rtlCol="0">
            <a:spAutoFit/>
          </a:bodyPr>
          <a:lstStyle/>
          <a:p>
            <a:pPr algn="ctr">
              <a:defRPr/>
            </a:pPr>
            <a:r>
              <a:rPr lang="en-US" sz="7200" dirty="0">
                <a:solidFill>
                  <a:schemeClr val="bg1"/>
                </a:solidFill>
              </a:rPr>
              <a:t>2</a:t>
            </a:r>
          </a:p>
        </p:txBody>
      </p:sp>
    </p:spTree>
    <p:extLst>
      <p:ext uri="{BB962C8B-B14F-4D97-AF65-F5344CB8AC3E}">
        <p14:creationId xmlns:p14="http://schemas.microsoft.com/office/powerpoint/2010/main" val="409447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M-1016-32800_GeneralPP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34" y="16259"/>
            <a:ext cx="9656956" cy="6858000"/>
          </a:xfrm>
          <a:prstGeom prst="rect">
            <a:avLst/>
          </a:prstGeom>
        </p:spPr>
      </p:pic>
      <p:sp>
        <p:nvSpPr>
          <p:cNvPr id="5" name="Title 1">
            <a:extLst>
              <a:ext uri="{FF2B5EF4-FFF2-40B4-BE49-F238E27FC236}">
                <a16:creationId xmlns:a16="http://schemas.microsoft.com/office/drawing/2014/main" id="{F9992976-6171-443D-9459-9784E427666F}"/>
              </a:ext>
            </a:extLst>
          </p:cNvPr>
          <p:cNvSpPr txBox="1">
            <a:spLocks/>
          </p:cNvSpPr>
          <p:nvPr/>
        </p:nvSpPr>
        <p:spPr>
          <a:xfrm>
            <a:off x="457200" y="1642365"/>
            <a:ext cx="8229600" cy="4012707"/>
          </a:xfrm>
          <a:prstGeom prst="rect">
            <a:avLst/>
          </a:prstGeom>
        </p:spPr>
        <p:txBody>
          <a:bodyPr vert="horz" lIns="91429" tIns="45714" rIns="91429" bIns="45714" rtlCol="0" anchor="b">
            <a:normAutofit/>
          </a:bodyPr>
          <a:lstStyle>
            <a:lvl1pPr algn="ctr" defTabSz="457146" rtl="0" eaLnBrk="1" latinLnBrk="0" hangingPunct="1">
              <a:spcBef>
                <a:spcPct val="0"/>
              </a:spcBef>
              <a:buNone/>
              <a:defRPr sz="4400" kern="1200">
                <a:solidFill>
                  <a:schemeClr val="tx1"/>
                </a:solidFill>
                <a:latin typeface="+mj-lt"/>
                <a:ea typeface="+mj-ea"/>
                <a:cs typeface="+mj-cs"/>
              </a:defRPr>
            </a:lvl1pPr>
          </a:lstStyle>
          <a:p>
            <a:pPr algn="l"/>
            <a:endParaRPr lang="en-US" sz="8600" dirty="0"/>
          </a:p>
        </p:txBody>
      </p:sp>
      <p:grpSp>
        <p:nvGrpSpPr>
          <p:cNvPr id="49" name="Group 48" descr="Process Graphic">
            <a:extLst>
              <a:ext uri="{FF2B5EF4-FFF2-40B4-BE49-F238E27FC236}">
                <a16:creationId xmlns:a16="http://schemas.microsoft.com/office/drawing/2014/main" id="{F9ADA81D-4CDA-4EE1-9CD8-D4A3F8136A10}"/>
              </a:ext>
            </a:extLst>
          </p:cNvPr>
          <p:cNvGrpSpPr/>
          <p:nvPr/>
        </p:nvGrpSpPr>
        <p:grpSpPr>
          <a:xfrm>
            <a:off x="240145" y="1105852"/>
            <a:ext cx="8241447" cy="4334450"/>
            <a:chOff x="-504175" y="557856"/>
            <a:chExt cx="8433065" cy="3775076"/>
          </a:xfrm>
        </p:grpSpPr>
        <p:grpSp>
          <p:nvGrpSpPr>
            <p:cNvPr id="50" name="Group 38">
              <a:extLst>
                <a:ext uri="{FF2B5EF4-FFF2-40B4-BE49-F238E27FC236}">
                  <a16:creationId xmlns:a16="http://schemas.microsoft.com/office/drawing/2014/main" id="{7C34D6D9-0983-416B-977A-8FED815B2CDA}"/>
                </a:ext>
              </a:extLst>
            </p:cNvPr>
            <p:cNvGrpSpPr>
              <a:grpSpLocks/>
            </p:cNvGrpSpPr>
            <p:nvPr/>
          </p:nvGrpSpPr>
          <p:grpSpPr bwMode="auto">
            <a:xfrm>
              <a:off x="4062519" y="1043382"/>
              <a:ext cx="972000" cy="276225"/>
              <a:chOff x="1848067" y="2697524"/>
              <a:chExt cx="2311184" cy="316190"/>
            </a:xfrm>
          </p:grpSpPr>
          <p:cxnSp>
            <p:nvCxnSpPr>
              <p:cNvPr id="90" name="Straight Connector 89">
                <a:extLst>
                  <a:ext uri="{FF2B5EF4-FFF2-40B4-BE49-F238E27FC236}">
                    <a16:creationId xmlns:a16="http://schemas.microsoft.com/office/drawing/2014/main" id="{B321B9D2-93F8-4A1E-B0F6-22CA692D2380}"/>
                  </a:ext>
                </a:extLst>
              </p:cNvPr>
              <p:cNvCxnSpPr/>
              <p:nvPr/>
            </p:nvCxnSpPr>
            <p:spPr>
              <a:xfrm flipH="1" flipV="1">
                <a:off x="3660361" y="2697524"/>
                <a:ext cx="498890"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398E55C6-1C13-4113-9F6C-E45A6B5BDFBF}"/>
                  </a:ext>
                </a:extLst>
              </p:cNvPr>
              <p:cNvCxnSpPr/>
              <p:nvPr/>
            </p:nvCxnSpPr>
            <p:spPr>
              <a:xfrm flipH="1">
                <a:off x="1848067" y="2697524"/>
                <a:ext cx="1812294"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54" name="Group 50">
              <a:extLst>
                <a:ext uri="{FF2B5EF4-FFF2-40B4-BE49-F238E27FC236}">
                  <a16:creationId xmlns:a16="http://schemas.microsoft.com/office/drawing/2014/main" id="{98D80246-D915-4AF3-8BF2-AAAD83F59F3F}"/>
                </a:ext>
              </a:extLst>
            </p:cNvPr>
            <p:cNvGrpSpPr>
              <a:grpSpLocks noChangeAspect="1"/>
            </p:cNvGrpSpPr>
            <p:nvPr/>
          </p:nvGrpSpPr>
          <p:grpSpPr bwMode="auto">
            <a:xfrm>
              <a:off x="4236365" y="672157"/>
              <a:ext cx="3692525" cy="3660775"/>
              <a:chOff x="1961" y="581"/>
              <a:chExt cx="3678" cy="3648"/>
            </a:xfrm>
          </p:grpSpPr>
          <p:sp>
            <p:nvSpPr>
              <p:cNvPr id="75" name="Freeform 51">
                <a:extLst>
                  <a:ext uri="{FF2B5EF4-FFF2-40B4-BE49-F238E27FC236}">
                    <a16:creationId xmlns:a16="http://schemas.microsoft.com/office/drawing/2014/main" id="{C635BAAE-190D-4F54-97E2-0F4CE4427E88}"/>
                  </a:ext>
                </a:extLst>
              </p:cNvPr>
              <p:cNvSpPr>
                <a:spLocks/>
              </p:cNvSpPr>
              <p:nvPr/>
            </p:nvSpPr>
            <p:spPr bwMode="auto">
              <a:xfrm>
                <a:off x="2949" y="3391"/>
                <a:ext cx="588" cy="509"/>
              </a:xfrm>
              <a:custGeom>
                <a:avLst/>
                <a:gdLst>
                  <a:gd name="T0" fmla="*/ 122 w 286"/>
                  <a:gd name="T1" fmla="*/ 248 h 248"/>
                  <a:gd name="T2" fmla="*/ 239 w 286"/>
                  <a:gd name="T3" fmla="*/ 219 h 248"/>
                  <a:gd name="T4" fmla="*/ 20 w 286"/>
                  <a:gd name="T5" fmla="*/ 0 h 248"/>
                  <a:gd name="T6" fmla="*/ 76 w 286"/>
                  <a:gd name="T7" fmla="*/ 241 h 248"/>
                  <a:gd name="T8" fmla="*/ 122 w 286"/>
                  <a:gd name="T9" fmla="*/ 248 h 248"/>
                </a:gdLst>
                <a:ahLst/>
                <a:cxnLst>
                  <a:cxn ang="0">
                    <a:pos x="T0" y="T1"/>
                  </a:cxn>
                  <a:cxn ang="0">
                    <a:pos x="T2" y="T3"/>
                  </a:cxn>
                  <a:cxn ang="0">
                    <a:pos x="T4" y="T5"/>
                  </a:cxn>
                  <a:cxn ang="0">
                    <a:pos x="T6" y="T7"/>
                  </a:cxn>
                  <a:cxn ang="0">
                    <a:pos x="T8" y="T9"/>
                  </a:cxn>
                </a:cxnLst>
                <a:rect l="0" t="0" r="r" b="b"/>
                <a:pathLst>
                  <a:path w="286" h="248">
                    <a:moveTo>
                      <a:pt x="122" y="248"/>
                    </a:moveTo>
                    <a:cubicBezTo>
                      <a:pt x="122" y="248"/>
                      <a:pt x="192" y="241"/>
                      <a:pt x="239" y="219"/>
                    </a:cubicBezTo>
                    <a:cubicBezTo>
                      <a:pt x="286" y="197"/>
                      <a:pt x="20" y="0"/>
                      <a:pt x="20" y="0"/>
                    </a:cubicBezTo>
                    <a:cubicBezTo>
                      <a:pt x="20" y="0"/>
                      <a:pt x="0" y="210"/>
                      <a:pt x="76" y="241"/>
                    </a:cubicBezTo>
                    <a:lnTo>
                      <a:pt x="122" y="248"/>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6" name="Freeform 52">
                <a:extLst>
                  <a:ext uri="{FF2B5EF4-FFF2-40B4-BE49-F238E27FC236}">
                    <a16:creationId xmlns:a16="http://schemas.microsoft.com/office/drawing/2014/main" id="{A4C906DC-717D-4EBF-A828-99847149716D}"/>
                  </a:ext>
                </a:extLst>
              </p:cNvPr>
              <p:cNvSpPr>
                <a:spLocks/>
              </p:cNvSpPr>
              <p:nvPr/>
            </p:nvSpPr>
            <p:spPr bwMode="auto">
              <a:xfrm>
                <a:off x="4799" y="2653"/>
                <a:ext cx="509" cy="588"/>
              </a:xfrm>
              <a:custGeom>
                <a:avLst/>
                <a:gdLst>
                  <a:gd name="T0" fmla="*/ 248 w 248"/>
                  <a:gd name="T1" fmla="*/ 164 h 287"/>
                  <a:gd name="T2" fmla="*/ 219 w 248"/>
                  <a:gd name="T3" fmla="*/ 48 h 287"/>
                  <a:gd name="T4" fmla="*/ 0 w 248"/>
                  <a:gd name="T5" fmla="*/ 266 h 287"/>
                  <a:gd name="T6" fmla="*/ 241 w 248"/>
                  <a:gd name="T7" fmla="*/ 210 h 287"/>
                  <a:gd name="T8" fmla="*/ 248 w 248"/>
                  <a:gd name="T9" fmla="*/ 164 h 287"/>
                </a:gdLst>
                <a:ahLst/>
                <a:cxnLst>
                  <a:cxn ang="0">
                    <a:pos x="T0" y="T1"/>
                  </a:cxn>
                  <a:cxn ang="0">
                    <a:pos x="T2" y="T3"/>
                  </a:cxn>
                  <a:cxn ang="0">
                    <a:pos x="T4" y="T5"/>
                  </a:cxn>
                  <a:cxn ang="0">
                    <a:pos x="T6" y="T7"/>
                  </a:cxn>
                  <a:cxn ang="0">
                    <a:pos x="T8" y="T9"/>
                  </a:cxn>
                </a:cxnLst>
                <a:rect l="0" t="0" r="r" b="b"/>
                <a:pathLst>
                  <a:path w="248" h="287">
                    <a:moveTo>
                      <a:pt x="248" y="164"/>
                    </a:moveTo>
                    <a:cubicBezTo>
                      <a:pt x="248" y="164"/>
                      <a:pt x="241" y="95"/>
                      <a:pt x="219" y="48"/>
                    </a:cubicBezTo>
                    <a:cubicBezTo>
                      <a:pt x="197" y="0"/>
                      <a:pt x="0" y="266"/>
                      <a:pt x="0" y="266"/>
                    </a:cubicBezTo>
                    <a:cubicBezTo>
                      <a:pt x="0" y="266"/>
                      <a:pt x="210" y="287"/>
                      <a:pt x="241" y="210"/>
                    </a:cubicBezTo>
                    <a:lnTo>
                      <a:pt x="248" y="16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7" name="Freeform 53">
                <a:extLst>
                  <a:ext uri="{FF2B5EF4-FFF2-40B4-BE49-F238E27FC236}">
                    <a16:creationId xmlns:a16="http://schemas.microsoft.com/office/drawing/2014/main" id="{16DB17D7-0314-422D-8934-66E719852ACA}"/>
                  </a:ext>
                </a:extLst>
              </p:cNvPr>
              <p:cNvSpPr>
                <a:spLocks/>
              </p:cNvSpPr>
              <p:nvPr/>
            </p:nvSpPr>
            <p:spPr bwMode="auto">
              <a:xfrm>
                <a:off x="4062" y="883"/>
                <a:ext cx="588" cy="508"/>
              </a:xfrm>
              <a:custGeom>
                <a:avLst/>
                <a:gdLst>
                  <a:gd name="T0" fmla="*/ 163 w 286"/>
                  <a:gd name="T1" fmla="*/ 0 h 247"/>
                  <a:gd name="T2" fmla="*/ 47 w 286"/>
                  <a:gd name="T3" fmla="*/ 28 h 247"/>
                  <a:gd name="T4" fmla="*/ 266 w 286"/>
                  <a:gd name="T5" fmla="*/ 247 h 247"/>
                  <a:gd name="T6" fmla="*/ 209 w 286"/>
                  <a:gd name="T7" fmla="*/ 6 h 247"/>
                  <a:gd name="T8" fmla="*/ 163 w 286"/>
                  <a:gd name="T9" fmla="*/ 0 h 247"/>
                </a:gdLst>
                <a:ahLst/>
                <a:cxnLst>
                  <a:cxn ang="0">
                    <a:pos x="T0" y="T1"/>
                  </a:cxn>
                  <a:cxn ang="0">
                    <a:pos x="T2" y="T3"/>
                  </a:cxn>
                  <a:cxn ang="0">
                    <a:pos x="T4" y="T5"/>
                  </a:cxn>
                  <a:cxn ang="0">
                    <a:pos x="T6" y="T7"/>
                  </a:cxn>
                  <a:cxn ang="0">
                    <a:pos x="T8" y="T9"/>
                  </a:cxn>
                </a:cxnLst>
                <a:rect l="0" t="0" r="r" b="b"/>
                <a:pathLst>
                  <a:path w="286" h="247">
                    <a:moveTo>
                      <a:pt x="163" y="0"/>
                    </a:moveTo>
                    <a:cubicBezTo>
                      <a:pt x="163" y="0"/>
                      <a:pt x="94" y="6"/>
                      <a:pt x="47" y="28"/>
                    </a:cubicBezTo>
                    <a:cubicBezTo>
                      <a:pt x="0" y="50"/>
                      <a:pt x="266" y="247"/>
                      <a:pt x="266" y="247"/>
                    </a:cubicBezTo>
                    <a:cubicBezTo>
                      <a:pt x="266" y="247"/>
                      <a:pt x="286" y="37"/>
                      <a:pt x="209" y="6"/>
                    </a:cubicBezTo>
                    <a:lnTo>
                      <a:pt x="16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78" name="Freeform 54">
                <a:extLst>
                  <a:ext uri="{FF2B5EF4-FFF2-40B4-BE49-F238E27FC236}">
                    <a16:creationId xmlns:a16="http://schemas.microsoft.com/office/drawing/2014/main" id="{C9AEF7F8-2262-4B1A-BB75-C27D30C30FA8}"/>
                  </a:ext>
                </a:extLst>
              </p:cNvPr>
              <p:cNvSpPr>
                <a:spLocks/>
              </p:cNvSpPr>
              <p:nvPr/>
            </p:nvSpPr>
            <p:spPr bwMode="auto">
              <a:xfrm>
                <a:off x="2291" y="1541"/>
                <a:ext cx="508" cy="588"/>
              </a:xfrm>
              <a:custGeom>
                <a:avLst/>
                <a:gdLst>
                  <a:gd name="T0" fmla="*/ 0 w 247"/>
                  <a:gd name="T1" fmla="*/ 122 h 286"/>
                  <a:gd name="T2" fmla="*/ 28 w 247"/>
                  <a:gd name="T3" fmla="*/ 239 h 286"/>
                  <a:gd name="T4" fmla="*/ 247 w 247"/>
                  <a:gd name="T5" fmla="*/ 20 h 286"/>
                  <a:gd name="T6" fmla="*/ 6 w 247"/>
                  <a:gd name="T7" fmla="*/ 76 h 286"/>
                  <a:gd name="T8" fmla="*/ 0 w 247"/>
                  <a:gd name="T9" fmla="*/ 122 h 286"/>
                </a:gdLst>
                <a:ahLst/>
                <a:cxnLst>
                  <a:cxn ang="0">
                    <a:pos x="T0" y="T1"/>
                  </a:cxn>
                  <a:cxn ang="0">
                    <a:pos x="T2" y="T3"/>
                  </a:cxn>
                  <a:cxn ang="0">
                    <a:pos x="T4" y="T5"/>
                  </a:cxn>
                  <a:cxn ang="0">
                    <a:pos x="T6" y="T7"/>
                  </a:cxn>
                  <a:cxn ang="0">
                    <a:pos x="T8" y="T9"/>
                  </a:cxn>
                </a:cxnLst>
                <a:rect l="0" t="0" r="r" b="b"/>
                <a:pathLst>
                  <a:path w="247" h="286">
                    <a:moveTo>
                      <a:pt x="0" y="122"/>
                    </a:moveTo>
                    <a:cubicBezTo>
                      <a:pt x="0" y="122"/>
                      <a:pt x="6" y="192"/>
                      <a:pt x="28" y="239"/>
                    </a:cubicBezTo>
                    <a:cubicBezTo>
                      <a:pt x="50" y="286"/>
                      <a:pt x="247" y="20"/>
                      <a:pt x="247" y="20"/>
                    </a:cubicBezTo>
                    <a:cubicBezTo>
                      <a:pt x="247" y="20"/>
                      <a:pt x="37" y="0"/>
                      <a:pt x="6" y="76"/>
                    </a:cubicBezTo>
                    <a:lnTo>
                      <a:pt x="0" y="12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79" name="Freeform 55">
                <a:extLst>
                  <a:ext uri="{FF2B5EF4-FFF2-40B4-BE49-F238E27FC236}">
                    <a16:creationId xmlns:a16="http://schemas.microsoft.com/office/drawing/2014/main" id="{D1F54A9F-CB6B-4707-92E5-8908E37BD0A6}"/>
                  </a:ext>
                </a:extLst>
              </p:cNvPr>
              <p:cNvSpPr>
                <a:spLocks/>
              </p:cNvSpPr>
              <p:nvPr/>
            </p:nvSpPr>
            <p:spPr bwMode="auto">
              <a:xfrm>
                <a:off x="1961" y="581"/>
                <a:ext cx="3678" cy="3648"/>
              </a:xfrm>
              <a:custGeom>
                <a:avLst/>
                <a:gdLst>
                  <a:gd name="T0" fmla="*/ 921 w 1790"/>
                  <a:gd name="T1" fmla="*/ 0 h 1775"/>
                  <a:gd name="T2" fmla="*/ 1775 w 1790"/>
                  <a:gd name="T3" fmla="*/ 855 h 1775"/>
                  <a:gd name="T4" fmla="*/ 1775 w 1790"/>
                  <a:gd name="T5" fmla="*/ 907 h 1775"/>
                  <a:gd name="T6" fmla="*/ 921 w 1790"/>
                  <a:gd name="T7" fmla="*/ 1761 h 1775"/>
                  <a:gd name="T8" fmla="*/ 869 w 1790"/>
                  <a:gd name="T9" fmla="*/ 1761 h 1775"/>
                  <a:gd name="T10" fmla="*/ 14 w 1790"/>
                  <a:gd name="T11" fmla="*/ 907 h 1775"/>
                  <a:gd name="T12" fmla="*/ 14 w 1790"/>
                  <a:gd name="T13" fmla="*/ 855 h 1775"/>
                  <a:gd name="T14" fmla="*/ 869 w 1790"/>
                  <a:gd name="T15" fmla="*/ 0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0" h="1775">
                    <a:moveTo>
                      <a:pt x="921" y="0"/>
                    </a:moveTo>
                    <a:cubicBezTo>
                      <a:pt x="1775" y="855"/>
                      <a:pt x="1775" y="855"/>
                      <a:pt x="1775" y="855"/>
                    </a:cubicBezTo>
                    <a:cubicBezTo>
                      <a:pt x="1790" y="869"/>
                      <a:pt x="1790" y="892"/>
                      <a:pt x="1775" y="907"/>
                    </a:cubicBezTo>
                    <a:cubicBezTo>
                      <a:pt x="921" y="1761"/>
                      <a:pt x="921" y="1761"/>
                      <a:pt x="921" y="1761"/>
                    </a:cubicBezTo>
                    <a:cubicBezTo>
                      <a:pt x="906" y="1775"/>
                      <a:pt x="883" y="1775"/>
                      <a:pt x="869" y="1761"/>
                    </a:cubicBezTo>
                    <a:cubicBezTo>
                      <a:pt x="14" y="907"/>
                      <a:pt x="14" y="907"/>
                      <a:pt x="14" y="907"/>
                    </a:cubicBezTo>
                    <a:cubicBezTo>
                      <a:pt x="0" y="892"/>
                      <a:pt x="0" y="869"/>
                      <a:pt x="14" y="855"/>
                    </a:cubicBezTo>
                    <a:cubicBezTo>
                      <a:pt x="869" y="0"/>
                      <a:pt x="869" y="0"/>
                      <a:pt x="869"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j-lt"/>
                </a:endParaRPr>
              </a:p>
            </p:txBody>
          </p:sp>
          <p:sp>
            <p:nvSpPr>
              <p:cNvPr id="80" name="Freeform 56">
                <a:extLst>
                  <a:ext uri="{FF2B5EF4-FFF2-40B4-BE49-F238E27FC236}">
                    <a16:creationId xmlns:a16="http://schemas.microsoft.com/office/drawing/2014/main" id="{EC6C5E2C-56C4-40C6-8CA0-1BD73021F86D}"/>
                  </a:ext>
                </a:extLst>
              </p:cNvPr>
              <p:cNvSpPr>
                <a:spLocks/>
              </p:cNvSpPr>
              <p:nvPr/>
            </p:nvSpPr>
            <p:spPr bwMode="auto">
              <a:xfrm>
                <a:off x="2267" y="659"/>
                <a:ext cx="1979" cy="1155"/>
              </a:xfrm>
              <a:custGeom>
                <a:avLst/>
                <a:gdLst>
                  <a:gd name="T0" fmla="*/ 1420 w 963"/>
                  <a:gd name="T1" fmla="*/ 0 h 562"/>
                  <a:gd name="T2" fmla="*/ 1420 w 963"/>
                  <a:gd name="T3" fmla="*/ 195 h 562"/>
                  <a:gd name="T4" fmla="*/ 892 w 963"/>
                  <a:gd name="T5" fmla="*/ 195 h 562"/>
                  <a:gd name="T6" fmla="*/ 801 w 963"/>
                  <a:gd name="T7" fmla="*/ 238 h 562"/>
                  <a:gd name="T8" fmla="*/ 47 w 963"/>
                  <a:gd name="T9" fmla="*/ 991 h 562"/>
                  <a:gd name="T10" fmla="*/ 25 w 963"/>
                  <a:gd name="T11" fmla="*/ 1132 h 562"/>
                  <a:gd name="T12" fmla="*/ 58 w 963"/>
                  <a:gd name="T13" fmla="*/ 1026 h 562"/>
                  <a:gd name="T14" fmla="*/ 232 w 963"/>
                  <a:gd name="T15" fmla="*/ 956 h 562"/>
                  <a:gd name="T16" fmla="*/ 1385 w 963"/>
                  <a:gd name="T17" fmla="*/ 956 h 562"/>
                  <a:gd name="T18" fmla="*/ 1385 w 963"/>
                  <a:gd name="T19" fmla="*/ 1155 h 562"/>
                  <a:gd name="T20" fmla="*/ 1979 w 963"/>
                  <a:gd name="T21" fmla="*/ 561 h 562"/>
                  <a:gd name="T22" fmla="*/ 1420 w 963"/>
                  <a:gd name="T23" fmla="*/ 0 h 5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63" h="562">
                    <a:moveTo>
                      <a:pt x="691" y="0"/>
                    </a:moveTo>
                    <a:cubicBezTo>
                      <a:pt x="691" y="95"/>
                      <a:pt x="691" y="95"/>
                      <a:pt x="691" y="95"/>
                    </a:cubicBezTo>
                    <a:cubicBezTo>
                      <a:pt x="434" y="95"/>
                      <a:pt x="434" y="95"/>
                      <a:pt x="434" y="95"/>
                    </a:cubicBezTo>
                    <a:cubicBezTo>
                      <a:pt x="434" y="95"/>
                      <a:pt x="412" y="93"/>
                      <a:pt x="390" y="116"/>
                    </a:cubicBezTo>
                    <a:cubicBezTo>
                      <a:pt x="368" y="138"/>
                      <a:pt x="23" y="482"/>
                      <a:pt x="23" y="482"/>
                    </a:cubicBezTo>
                    <a:cubicBezTo>
                      <a:pt x="23" y="482"/>
                      <a:pt x="0" y="504"/>
                      <a:pt x="12" y="551"/>
                    </a:cubicBezTo>
                    <a:cubicBezTo>
                      <a:pt x="12" y="551"/>
                      <a:pt x="8" y="520"/>
                      <a:pt x="28" y="499"/>
                    </a:cubicBezTo>
                    <a:cubicBezTo>
                      <a:pt x="49" y="479"/>
                      <a:pt x="81" y="466"/>
                      <a:pt x="113" y="465"/>
                    </a:cubicBezTo>
                    <a:cubicBezTo>
                      <a:pt x="146" y="465"/>
                      <a:pt x="674" y="465"/>
                      <a:pt x="674" y="465"/>
                    </a:cubicBezTo>
                    <a:cubicBezTo>
                      <a:pt x="674" y="562"/>
                      <a:pt x="674" y="562"/>
                      <a:pt x="674" y="562"/>
                    </a:cubicBezTo>
                    <a:cubicBezTo>
                      <a:pt x="963" y="273"/>
                      <a:pt x="963" y="273"/>
                      <a:pt x="963" y="273"/>
                    </a:cubicBezTo>
                    <a:cubicBezTo>
                      <a:pt x="691" y="0"/>
                      <a:pt x="691" y="0"/>
                      <a:pt x="691"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j-lt"/>
                </a:endParaRPr>
              </a:p>
            </p:txBody>
          </p:sp>
          <p:sp>
            <p:nvSpPr>
              <p:cNvPr id="81" name="Freeform 57">
                <a:extLst>
                  <a:ext uri="{FF2B5EF4-FFF2-40B4-BE49-F238E27FC236}">
                    <a16:creationId xmlns:a16="http://schemas.microsoft.com/office/drawing/2014/main" id="{7E580D2C-5D1C-493E-B6FD-AB20742BBF5D}"/>
                  </a:ext>
                </a:extLst>
              </p:cNvPr>
              <p:cNvSpPr>
                <a:spLocks/>
              </p:cNvSpPr>
              <p:nvPr/>
            </p:nvSpPr>
            <p:spPr bwMode="auto">
              <a:xfrm>
                <a:off x="2068" y="1946"/>
                <a:ext cx="1155" cy="1979"/>
              </a:xfrm>
              <a:custGeom>
                <a:avLst/>
                <a:gdLst>
                  <a:gd name="T0" fmla="*/ 1132 w 562"/>
                  <a:gd name="T1" fmla="*/ 1954 h 963"/>
                  <a:gd name="T2" fmla="*/ 1028 w 562"/>
                  <a:gd name="T3" fmla="*/ 1919 h 963"/>
                  <a:gd name="T4" fmla="*/ 958 w 562"/>
                  <a:gd name="T5" fmla="*/ 1745 h 963"/>
                  <a:gd name="T6" fmla="*/ 958 w 562"/>
                  <a:gd name="T7" fmla="*/ 594 h 963"/>
                  <a:gd name="T8" fmla="*/ 1155 w 562"/>
                  <a:gd name="T9" fmla="*/ 594 h 963"/>
                  <a:gd name="T10" fmla="*/ 561 w 562"/>
                  <a:gd name="T11" fmla="*/ 0 h 963"/>
                  <a:gd name="T12" fmla="*/ 0 w 562"/>
                  <a:gd name="T13" fmla="*/ 559 h 963"/>
                  <a:gd name="T14" fmla="*/ 195 w 562"/>
                  <a:gd name="T15" fmla="*/ 559 h 963"/>
                  <a:gd name="T16" fmla="*/ 195 w 562"/>
                  <a:gd name="T17" fmla="*/ 1085 h 963"/>
                  <a:gd name="T18" fmla="*/ 238 w 562"/>
                  <a:gd name="T19" fmla="*/ 1178 h 963"/>
                  <a:gd name="T20" fmla="*/ 991 w 562"/>
                  <a:gd name="T21" fmla="*/ 1930 h 963"/>
                  <a:gd name="T22" fmla="*/ 1132 w 562"/>
                  <a:gd name="T23" fmla="*/ 1954 h 9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2" h="963">
                    <a:moveTo>
                      <a:pt x="551" y="951"/>
                    </a:moveTo>
                    <a:cubicBezTo>
                      <a:pt x="551" y="951"/>
                      <a:pt x="520" y="955"/>
                      <a:pt x="500" y="934"/>
                    </a:cubicBezTo>
                    <a:cubicBezTo>
                      <a:pt x="479" y="914"/>
                      <a:pt x="466" y="881"/>
                      <a:pt x="466" y="849"/>
                    </a:cubicBezTo>
                    <a:cubicBezTo>
                      <a:pt x="465" y="817"/>
                      <a:pt x="466" y="289"/>
                      <a:pt x="466" y="289"/>
                    </a:cubicBezTo>
                    <a:cubicBezTo>
                      <a:pt x="562" y="289"/>
                      <a:pt x="562" y="289"/>
                      <a:pt x="562" y="289"/>
                    </a:cubicBezTo>
                    <a:cubicBezTo>
                      <a:pt x="273" y="0"/>
                      <a:pt x="273" y="0"/>
                      <a:pt x="273" y="0"/>
                    </a:cubicBezTo>
                    <a:cubicBezTo>
                      <a:pt x="0" y="272"/>
                      <a:pt x="0" y="272"/>
                      <a:pt x="0" y="272"/>
                    </a:cubicBezTo>
                    <a:cubicBezTo>
                      <a:pt x="95" y="272"/>
                      <a:pt x="95" y="272"/>
                      <a:pt x="95" y="272"/>
                    </a:cubicBezTo>
                    <a:cubicBezTo>
                      <a:pt x="95" y="528"/>
                      <a:pt x="95" y="528"/>
                      <a:pt x="95" y="528"/>
                    </a:cubicBezTo>
                    <a:cubicBezTo>
                      <a:pt x="95" y="528"/>
                      <a:pt x="93" y="551"/>
                      <a:pt x="116" y="573"/>
                    </a:cubicBezTo>
                    <a:cubicBezTo>
                      <a:pt x="138" y="595"/>
                      <a:pt x="482" y="939"/>
                      <a:pt x="482" y="939"/>
                    </a:cubicBezTo>
                    <a:cubicBezTo>
                      <a:pt x="482" y="939"/>
                      <a:pt x="504" y="963"/>
                      <a:pt x="551" y="9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mj-lt"/>
                </a:endParaRPr>
              </a:p>
            </p:txBody>
          </p:sp>
          <p:sp>
            <p:nvSpPr>
              <p:cNvPr id="82" name="Freeform 58">
                <a:extLst>
                  <a:ext uri="{FF2B5EF4-FFF2-40B4-BE49-F238E27FC236}">
                    <a16:creationId xmlns:a16="http://schemas.microsoft.com/office/drawing/2014/main" id="{C3C5A65F-DBAE-4949-BF9D-B2F2A57A0309}"/>
                  </a:ext>
                </a:extLst>
              </p:cNvPr>
              <p:cNvSpPr>
                <a:spLocks/>
              </p:cNvSpPr>
              <p:nvPr/>
            </p:nvSpPr>
            <p:spPr bwMode="auto">
              <a:xfrm>
                <a:off x="3354" y="2970"/>
                <a:ext cx="1978" cy="1152"/>
              </a:xfrm>
              <a:custGeom>
                <a:avLst/>
                <a:gdLst>
                  <a:gd name="T0" fmla="*/ 951 w 963"/>
                  <a:gd name="T1" fmla="*/ 10 h 561"/>
                  <a:gd name="T2" fmla="*/ 934 w 963"/>
                  <a:gd name="T3" fmla="*/ 62 h 561"/>
                  <a:gd name="T4" fmla="*/ 849 w 963"/>
                  <a:gd name="T5" fmla="*/ 96 h 561"/>
                  <a:gd name="T6" fmla="*/ 289 w 963"/>
                  <a:gd name="T7" fmla="*/ 96 h 561"/>
                  <a:gd name="T8" fmla="*/ 289 w 963"/>
                  <a:gd name="T9" fmla="*/ 0 h 561"/>
                  <a:gd name="T10" fmla="*/ 0 w 963"/>
                  <a:gd name="T11" fmla="*/ 289 h 561"/>
                  <a:gd name="T12" fmla="*/ 272 w 963"/>
                  <a:gd name="T13" fmla="*/ 561 h 561"/>
                  <a:gd name="T14" fmla="*/ 272 w 963"/>
                  <a:gd name="T15" fmla="*/ 466 h 561"/>
                  <a:gd name="T16" fmla="*/ 528 w 963"/>
                  <a:gd name="T17" fmla="*/ 466 h 561"/>
                  <a:gd name="T18" fmla="*/ 573 w 963"/>
                  <a:gd name="T19" fmla="*/ 446 h 561"/>
                  <a:gd name="T20" fmla="*/ 939 w 963"/>
                  <a:gd name="T21" fmla="*/ 80 h 561"/>
                  <a:gd name="T22" fmla="*/ 951 w 963"/>
                  <a:gd name="T23" fmla="*/ 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3" h="561">
                    <a:moveTo>
                      <a:pt x="951" y="10"/>
                    </a:moveTo>
                    <a:cubicBezTo>
                      <a:pt x="951" y="10"/>
                      <a:pt x="955" y="42"/>
                      <a:pt x="934" y="62"/>
                    </a:cubicBezTo>
                    <a:cubicBezTo>
                      <a:pt x="914" y="82"/>
                      <a:pt x="882" y="95"/>
                      <a:pt x="849" y="96"/>
                    </a:cubicBezTo>
                    <a:cubicBezTo>
                      <a:pt x="817" y="97"/>
                      <a:pt x="289" y="96"/>
                      <a:pt x="289" y="96"/>
                    </a:cubicBezTo>
                    <a:cubicBezTo>
                      <a:pt x="289" y="0"/>
                      <a:pt x="289" y="0"/>
                      <a:pt x="289" y="0"/>
                    </a:cubicBezTo>
                    <a:cubicBezTo>
                      <a:pt x="0" y="289"/>
                      <a:pt x="0" y="289"/>
                      <a:pt x="0" y="289"/>
                    </a:cubicBezTo>
                    <a:cubicBezTo>
                      <a:pt x="272" y="561"/>
                      <a:pt x="272" y="561"/>
                      <a:pt x="272" y="561"/>
                    </a:cubicBezTo>
                    <a:cubicBezTo>
                      <a:pt x="272" y="466"/>
                      <a:pt x="272" y="466"/>
                      <a:pt x="272" y="466"/>
                    </a:cubicBezTo>
                    <a:cubicBezTo>
                      <a:pt x="528" y="466"/>
                      <a:pt x="528" y="466"/>
                      <a:pt x="528" y="466"/>
                    </a:cubicBezTo>
                    <a:cubicBezTo>
                      <a:pt x="528" y="466"/>
                      <a:pt x="551" y="468"/>
                      <a:pt x="573" y="446"/>
                    </a:cubicBezTo>
                    <a:cubicBezTo>
                      <a:pt x="595" y="424"/>
                      <a:pt x="939" y="80"/>
                      <a:pt x="939" y="80"/>
                    </a:cubicBezTo>
                    <a:cubicBezTo>
                      <a:pt x="939" y="80"/>
                      <a:pt x="963" y="57"/>
                      <a:pt x="95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83" name="Freeform 59">
                <a:extLst>
                  <a:ext uri="{FF2B5EF4-FFF2-40B4-BE49-F238E27FC236}">
                    <a16:creationId xmlns:a16="http://schemas.microsoft.com/office/drawing/2014/main" id="{C5739E98-373F-4DF2-8A33-75EE4CC93846}"/>
                  </a:ext>
                </a:extLst>
              </p:cNvPr>
              <p:cNvSpPr>
                <a:spLocks/>
              </p:cNvSpPr>
              <p:nvPr/>
            </p:nvSpPr>
            <p:spPr bwMode="auto">
              <a:xfrm>
                <a:off x="4409" y="866"/>
                <a:ext cx="1153" cy="1979"/>
              </a:xfrm>
              <a:custGeom>
                <a:avLst/>
                <a:gdLst>
                  <a:gd name="T0" fmla="*/ 10 w 561"/>
                  <a:gd name="T1" fmla="*/ 12 h 963"/>
                  <a:gd name="T2" fmla="*/ 62 w 561"/>
                  <a:gd name="T3" fmla="*/ 29 h 963"/>
                  <a:gd name="T4" fmla="*/ 96 w 561"/>
                  <a:gd name="T5" fmla="*/ 114 h 963"/>
                  <a:gd name="T6" fmla="*/ 96 w 561"/>
                  <a:gd name="T7" fmla="*/ 674 h 963"/>
                  <a:gd name="T8" fmla="*/ 0 w 561"/>
                  <a:gd name="T9" fmla="*/ 674 h 963"/>
                  <a:gd name="T10" fmla="*/ 289 w 561"/>
                  <a:gd name="T11" fmla="*/ 963 h 963"/>
                  <a:gd name="T12" fmla="*/ 561 w 561"/>
                  <a:gd name="T13" fmla="*/ 691 h 963"/>
                  <a:gd name="T14" fmla="*/ 466 w 561"/>
                  <a:gd name="T15" fmla="*/ 691 h 963"/>
                  <a:gd name="T16" fmla="*/ 466 w 561"/>
                  <a:gd name="T17" fmla="*/ 435 h 963"/>
                  <a:gd name="T18" fmla="*/ 446 w 561"/>
                  <a:gd name="T19" fmla="*/ 390 h 963"/>
                  <a:gd name="T20" fmla="*/ 80 w 561"/>
                  <a:gd name="T21" fmla="*/ 24 h 963"/>
                  <a:gd name="T22" fmla="*/ 10 w 561"/>
                  <a:gd name="T23" fmla="*/ 1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963">
                    <a:moveTo>
                      <a:pt x="10" y="12"/>
                    </a:moveTo>
                    <a:cubicBezTo>
                      <a:pt x="10" y="12"/>
                      <a:pt x="42" y="8"/>
                      <a:pt x="62" y="29"/>
                    </a:cubicBezTo>
                    <a:cubicBezTo>
                      <a:pt x="82" y="49"/>
                      <a:pt x="95" y="81"/>
                      <a:pt x="96" y="114"/>
                    </a:cubicBezTo>
                    <a:cubicBezTo>
                      <a:pt x="97" y="146"/>
                      <a:pt x="96" y="674"/>
                      <a:pt x="96" y="674"/>
                    </a:cubicBezTo>
                    <a:cubicBezTo>
                      <a:pt x="0" y="674"/>
                      <a:pt x="0" y="674"/>
                      <a:pt x="0" y="674"/>
                    </a:cubicBezTo>
                    <a:cubicBezTo>
                      <a:pt x="289" y="963"/>
                      <a:pt x="289" y="963"/>
                      <a:pt x="289" y="963"/>
                    </a:cubicBezTo>
                    <a:cubicBezTo>
                      <a:pt x="561" y="691"/>
                      <a:pt x="561" y="691"/>
                      <a:pt x="561" y="691"/>
                    </a:cubicBezTo>
                    <a:cubicBezTo>
                      <a:pt x="466" y="691"/>
                      <a:pt x="466" y="691"/>
                      <a:pt x="466" y="691"/>
                    </a:cubicBezTo>
                    <a:cubicBezTo>
                      <a:pt x="466" y="435"/>
                      <a:pt x="466" y="435"/>
                      <a:pt x="466" y="435"/>
                    </a:cubicBezTo>
                    <a:cubicBezTo>
                      <a:pt x="466" y="435"/>
                      <a:pt x="468" y="412"/>
                      <a:pt x="446" y="390"/>
                    </a:cubicBezTo>
                    <a:cubicBezTo>
                      <a:pt x="424" y="368"/>
                      <a:pt x="80" y="24"/>
                      <a:pt x="80" y="24"/>
                    </a:cubicBezTo>
                    <a:cubicBezTo>
                      <a:pt x="80" y="24"/>
                      <a:pt x="57" y="0"/>
                      <a:pt x="1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grpSp>
        <p:sp>
          <p:nvSpPr>
            <p:cNvPr id="55" name="TextBox 14">
              <a:extLst>
                <a:ext uri="{FF2B5EF4-FFF2-40B4-BE49-F238E27FC236}">
                  <a16:creationId xmlns:a16="http://schemas.microsoft.com/office/drawing/2014/main" id="{62D11301-E52E-4DA0-A6EA-BC0A63A02251}"/>
                </a:ext>
              </a:extLst>
            </p:cNvPr>
            <p:cNvSpPr txBox="1">
              <a:spLocks noChangeArrowheads="1"/>
            </p:cNvSpPr>
            <p:nvPr/>
          </p:nvSpPr>
          <p:spPr bwMode="auto">
            <a:xfrm>
              <a:off x="5861772" y="1111894"/>
              <a:ext cx="479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dirty="0">
                  <a:latin typeface="+mj-lt"/>
                  <a:ea typeface="Lato Black" panose="020F0502020204030203" pitchFamily="34" charset="0"/>
                  <a:cs typeface="Lato Black" panose="020F0502020204030203" pitchFamily="34" charset="0"/>
                </a:rPr>
                <a:t>01</a:t>
              </a:r>
            </a:p>
          </p:txBody>
        </p:sp>
        <p:sp>
          <p:nvSpPr>
            <p:cNvPr id="56" name="TextBox 15">
              <a:extLst>
                <a:ext uri="{FF2B5EF4-FFF2-40B4-BE49-F238E27FC236}">
                  <a16:creationId xmlns:a16="http://schemas.microsoft.com/office/drawing/2014/main" id="{EC098D5F-31B1-44F0-B3E3-9C785FC46A1C}"/>
                </a:ext>
              </a:extLst>
            </p:cNvPr>
            <p:cNvSpPr txBox="1">
              <a:spLocks noChangeArrowheads="1"/>
            </p:cNvSpPr>
            <p:nvPr/>
          </p:nvSpPr>
          <p:spPr bwMode="auto">
            <a:xfrm>
              <a:off x="7058940" y="2272357"/>
              <a:ext cx="538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02</a:t>
              </a:r>
            </a:p>
          </p:txBody>
        </p:sp>
        <p:sp>
          <p:nvSpPr>
            <p:cNvPr id="57" name="TextBox 16">
              <a:extLst>
                <a:ext uri="{FF2B5EF4-FFF2-40B4-BE49-F238E27FC236}">
                  <a16:creationId xmlns:a16="http://schemas.microsoft.com/office/drawing/2014/main" id="{85DBCACA-A2C2-49A6-B3F0-365E40B962B1}"/>
                </a:ext>
              </a:extLst>
            </p:cNvPr>
            <p:cNvSpPr txBox="1">
              <a:spLocks noChangeArrowheads="1"/>
            </p:cNvSpPr>
            <p:nvPr/>
          </p:nvSpPr>
          <p:spPr bwMode="auto">
            <a:xfrm>
              <a:off x="5831803" y="34169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03</a:t>
              </a:r>
            </a:p>
          </p:txBody>
        </p:sp>
        <p:sp>
          <p:nvSpPr>
            <p:cNvPr id="58" name="TextBox 17">
              <a:extLst>
                <a:ext uri="{FF2B5EF4-FFF2-40B4-BE49-F238E27FC236}">
                  <a16:creationId xmlns:a16="http://schemas.microsoft.com/office/drawing/2014/main" id="{7A1950C6-A3D8-469A-BDD6-495FF6F8E191}"/>
                </a:ext>
              </a:extLst>
            </p:cNvPr>
            <p:cNvSpPr txBox="1">
              <a:spLocks noChangeArrowheads="1"/>
            </p:cNvSpPr>
            <p:nvPr/>
          </p:nvSpPr>
          <p:spPr bwMode="auto">
            <a:xfrm>
              <a:off x="4657053" y="2299344"/>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id-ID" altLang="en-US" sz="2400">
                  <a:latin typeface="+mj-lt"/>
                  <a:ea typeface="Lato Black" panose="020F0502020204030203" pitchFamily="34" charset="0"/>
                  <a:cs typeface="Lato Black" panose="020F0502020204030203" pitchFamily="34" charset="0"/>
                </a:rPr>
                <a:t>04</a:t>
              </a:r>
            </a:p>
          </p:txBody>
        </p:sp>
        <p:sp>
          <p:nvSpPr>
            <p:cNvPr id="59" name="TextBox 18">
              <a:extLst>
                <a:ext uri="{FF2B5EF4-FFF2-40B4-BE49-F238E27FC236}">
                  <a16:creationId xmlns:a16="http://schemas.microsoft.com/office/drawing/2014/main" id="{AD95C724-BDAC-427A-AE27-42444A23C596}"/>
                </a:ext>
              </a:extLst>
            </p:cNvPr>
            <p:cNvSpPr>
              <a:spLocks noChangeArrowheads="1"/>
            </p:cNvSpPr>
            <p:nvPr/>
          </p:nvSpPr>
          <p:spPr bwMode="auto">
            <a:xfrm>
              <a:off x="2792915" y="557856"/>
              <a:ext cx="1104900" cy="990600"/>
            </a:xfrm>
            <a:prstGeom prst="roundRect">
              <a:avLst>
                <a:gd name="adj" fmla="val 16667"/>
              </a:avLst>
            </a:prstGeom>
            <a:solidFill>
              <a:srgbClr val="FFFFFF">
                <a:alpha val="20000"/>
              </a:srgbClr>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6600" dirty="0">
                <a:solidFill>
                  <a:schemeClr val="bg1"/>
                </a:solidFill>
                <a:latin typeface="+mj-lt"/>
              </a:endParaRPr>
            </a:p>
          </p:txBody>
        </p:sp>
        <p:sp>
          <p:nvSpPr>
            <p:cNvPr id="67" name="TextBox 66">
              <a:extLst>
                <a:ext uri="{FF2B5EF4-FFF2-40B4-BE49-F238E27FC236}">
                  <a16:creationId xmlns:a16="http://schemas.microsoft.com/office/drawing/2014/main" id="{14728FD8-DB26-4B9A-A0E8-101DC63B04FE}"/>
                </a:ext>
              </a:extLst>
            </p:cNvPr>
            <p:cNvSpPr txBox="1"/>
            <p:nvPr/>
          </p:nvSpPr>
          <p:spPr>
            <a:xfrm>
              <a:off x="-504175" y="645506"/>
              <a:ext cx="2997602" cy="3297102"/>
            </a:xfrm>
            <a:prstGeom prst="rect">
              <a:avLst/>
            </a:prstGeom>
            <a:noFill/>
          </p:spPr>
          <p:txBody>
            <a:bodyPr wrap="square">
              <a:spAutoFit/>
            </a:bodyPr>
            <a:lstStyle/>
            <a:p>
              <a:pPr algn="ctr" eaLnBrk="1" fontAlgn="auto" hangingPunct="1">
                <a:spcBef>
                  <a:spcPts val="0"/>
                </a:spcBef>
                <a:spcAft>
                  <a:spcPts val="0"/>
                </a:spcAft>
                <a:defRPr/>
              </a:pPr>
              <a:r>
                <a:rPr lang="en-ZA" sz="2000" dirty="0">
                  <a:latin typeface="+mj-lt"/>
                </a:rPr>
                <a:t>Students were asking:</a:t>
              </a:r>
            </a:p>
            <a:p>
              <a:pPr algn="ctr" eaLnBrk="1" fontAlgn="auto" hangingPunct="1">
                <a:spcBef>
                  <a:spcPts val="0"/>
                </a:spcBef>
                <a:spcAft>
                  <a:spcPts val="0"/>
                </a:spcAft>
                <a:defRPr/>
              </a:pPr>
              <a:endParaRPr lang="en-ZA" sz="2000" dirty="0">
                <a:latin typeface="+mj-lt"/>
              </a:endParaRPr>
            </a:p>
            <a:p>
              <a:pPr algn="ctr" eaLnBrk="1" fontAlgn="auto" hangingPunct="1">
                <a:spcBef>
                  <a:spcPts val="0"/>
                </a:spcBef>
                <a:spcAft>
                  <a:spcPts val="0"/>
                </a:spcAft>
                <a:defRPr/>
              </a:pPr>
              <a:r>
                <a:rPr lang="en-ZA" sz="2000" dirty="0">
                  <a:latin typeface="+mj-lt"/>
                </a:rPr>
                <a:t>Am I ready to graduate?</a:t>
              </a:r>
            </a:p>
            <a:p>
              <a:pPr algn="ctr" eaLnBrk="1" fontAlgn="auto" hangingPunct="1">
                <a:spcBef>
                  <a:spcPts val="0"/>
                </a:spcBef>
                <a:spcAft>
                  <a:spcPts val="0"/>
                </a:spcAft>
                <a:defRPr/>
              </a:pPr>
              <a:endParaRPr lang="en-ZA" sz="2000" dirty="0">
                <a:latin typeface="+mj-lt"/>
              </a:endParaRPr>
            </a:p>
            <a:p>
              <a:pPr algn="ctr" eaLnBrk="1" fontAlgn="auto" hangingPunct="1">
                <a:spcBef>
                  <a:spcPts val="0"/>
                </a:spcBef>
                <a:spcAft>
                  <a:spcPts val="0"/>
                </a:spcAft>
                <a:defRPr/>
              </a:pPr>
              <a:r>
                <a:rPr lang="en-ZA" sz="2000" dirty="0">
                  <a:latin typeface="+mj-lt"/>
                </a:rPr>
                <a:t>Will I be able to walk?</a:t>
              </a:r>
            </a:p>
            <a:p>
              <a:pPr algn="ctr" eaLnBrk="1" fontAlgn="auto" hangingPunct="1">
                <a:spcBef>
                  <a:spcPts val="0"/>
                </a:spcBef>
                <a:spcAft>
                  <a:spcPts val="0"/>
                </a:spcAft>
                <a:defRPr/>
              </a:pPr>
              <a:endParaRPr lang="en-ZA" sz="2000" dirty="0">
                <a:latin typeface="+mj-lt"/>
              </a:endParaRPr>
            </a:p>
            <a:p>
              <a:pPr algn="ctr" eaLnBrk="1" fontAlgn="auto" hangingPunct="1">
                <a:spcBef>
                  <a:spcPts val="0"/>
                </a:spcBef>
                <a:spcAft>
                  <a:spcPts val="0"/>
                </a:spcAft>
                <a:defRPr/>
              </a:pPr>
              <a:r>
                <a:rPr lang="en-ZA" sz="2000" dirty="0">
                  <a:latin typeface="+mj-lt"/>
                </a:rPr>
                <a:t>How do I apply to graduate school?</a:t>
              </a:r>
            </a:p>
            <a:p>
              <a:pPr algn="ctr" eaLnBrk="1" fontAlgn="auto" hangingPunct="1">
                <a:spcBef>
                  <a:spcPts val="0"/>
                </a:spcBef>
                <a:spcAft>
                  <a:spcPts val="0"/>
                </a:spcAft>
                <a:defRPr/>
              </a:pPr>
              <a:endParaRPr lang="en-ZA" sz="2000" dirty="0">
                <a:latin typeface="+mj-lt"/>
              </a:endParaRPr>
            </a:p>
            <a:p>
              <a:pPr algn="ctr" eaLnBrk="1" fontAlgn="auto" hangingPunct="1">
                <a:spcBef>
                  <a:spcPts val="0"/>
                </a:spcBef>
                <a:spcAft>
                  <a:spcPts val="0"/>
                </a:spcAft>
                <a:defRPr/>
              </a:pPr>
              <a:r>
                <a:rPr lang="en-ZA" sz="2000" dirty="0">
                  <a:latin typeface="+mj-lt"/>
                </a:rPr>
                <a:t>Oh my gosh, now I need a full-time job! </a:t>
              </a:r>
            </a:p>
            <a:p>
              <a:pPr algn="ctr" eaLnBrk="1" fontAlgn="auto" hangingPunct="1">
                <a:spcBef>
                  <a:spcPts val="0"/>
                </a:spcBef>
                <a:spcAft>
                  <a:spcPts val="0"/>
                </a:spcAft>
                <a:defRPr/>
              </a:pPr>
              <a:r>
                <a:rPr lang="en-ZA" sz="2000" dirty="0">
                  <a:latin typeface="+mj-lt"/>
                </a:rPr>
                <a:t>How do I get one?</a:t>
              </a:r>
              <a:endParaRPr lang="id-ID" sz="2000" dirty="0">
                <a:latin typeface="+mj-lt"/>
              </a:endParaRPr>
            </a:p>
          </p:txBody>
        </p:sp>
      </p:grpSp>
      <p:sp>
        <p:nvSpPr>
          <p:cNvPr id="47" name="TextBox 46">
            <a:extLst>
              <a:ext uri="{FF2B5EF4-FFF2-40B4-BE49-F238E27FC236}">
                <a16:creationId xmlns:a16="http://schemas.microsoft.com/office/drawing/2014/main" id="{D0D05A1B-98AC-4A00-B124-D0077CD774FD}"/>
              </a:ext>
            </a:extLst>
          </p:cNvPr>
          <p:cNvSpPr txBox="1"/>
          <p:nvPr/>
        </p:nvSpPr>
        <p:spPr>
          <a:xfrm>
            <a:off x="73891" y="843880"/>
            <a:ext cx="4415030" cy="5630811"/>
          </a:xfrm>
          <a:prstGeom prst="roundRect">
            <a:avLst/>
          </a:prstGeom>
          <a:solidFill>
            <a:schemeClr val="tx1">
              <a:alpha val="20000"/>
            </a:schemeClr>
          </a:solidFill>
          <a:ln>
            <a:noFill/>
          </a:ln>
        </p:spPr>
        <p:txBody>
          <a:bodyPr anchor="ctr"/>
          <a:lstStyle/>
          <a:p>
            <a:pPr algn="r" eaLnBrk="1" fontAlgn="auto" hangingPunct="1">
              <a:spcBef>
                <a:spcPts val="0"/>
              </a:spcBef>
              <a:spcAft>
                <a:spcPts val="0"/>
              </a:spcAft>
              <a:defRPr/>
            </a:pPr>
            <a:endParaRPr lang="en-US" sz="6600" dirty="0">
              <a:solidFill>
                <a:schemeClr val="bg1"/>
              </a:solidFill>
              <a:latin typeface="+mj-lt"/>
            </a:endParaRPr>
          </a:p>
        </p:txBody>
      </p:sp>
      <p:sp>
        <p:nvSpPr>
          <p:cNvPr id="48" name="TextBox 47">
            <a:extLst>
              <a:ext uri="{FF2B5EF4-FFF2-40B4-BE49-F238E27FC236}">
                <a16:creationId xmlns:a16="http://schemas.microsoft.com/office/drawing/2014/main" id="{2677FAE3-B4D7-44F9-83AB-38017234480B}"/>
              </a:ext>
            </a:extLst>
          </p:cNvPr>
          <p:cNvSpPr txBox="1"/>
          <p:nvPr/>
        </p:nvSpPr>
        <p:spPr>
          <a:xfrm>
            <a:off x="3563126" y="994463"/>
            <a:ext cx="517244" cy="1200329"/>
          </a:xfrm>
          <a:prstGeom prst="rect">
            <a:avLst/>
          </a:prstGeom>
          <a:noFill/>
        </p:spPr>
        <p:txBody>
          <a:bodyPr wrap="square" rtlCol="0">
            <a:spAutoFit/>
          </a:bodyPr>
          <a:lstStyle/>
          <a:p>
            <a:pPr algn="ctr">
              <a:defRPr/>
            </a:pPr>
            <a:r>
              <a:rPr lang="en-US" sz="7200" dirty="0">
                <a:solidFill>
                  <a:schemeClr val="bg1"/>
                </a:solidFill>
              </a:rPr>
              <a:t>1</a:t>
            </a:r>
          </a:p>
        </p:txBody>
      </p:sp>
    </p:spTree>
    <p:extLst>
      <p:ext uri="{BB962C8B-B14F-4D97-AF65-F5344CB8AC3E}">
        <p14:creationId xmlns:p14="http://schemas.microsoft.com/office/powerpoint/2010/main" val="747930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7595</TotalTime>
  <Words>1588</Words>
  <Application>Microsoft Office PowerPoint</Application>
  <PresentationFormat>On-screen Show (4:3)</PresentationFormat>
  <Paragraphs>334</Paragraphs>
  <Slides>36</Slides>
  <Notes>33</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5" baseType="lpstr">
      <vt:lpstr>Arial</vt:lpstr>
      <vt:lpstr>Calibri</vt:lpstr>
      <vt:lpstr>Georgia</vt:lpstr>
      <vt:lpstr>Ink Free</vt:lpstr>
      <vt:lpstr>Lato Black</vt:lpstr>
      <vt:lpstr>Trebuchet MS</vt:lpstr>
      <vt:lpstr>Wingdings</vt:lpstr>
      <vt:lpstr>Office Theme</vt:lpstr>
      <vt:lpstr>Acrobat Document</vt:lpstr>
      <vt:lpstr>Abracadabra:    It’s Time for Graduation</vt:lpstr>
      <vt:lpstr>Ask the Magic Eight ball…</vt:lpstr>
      <vt:lpstr> </vt:lpstr>
      <vt:lpstr>Demystifying Graduation and Career</vt:lpstr>
      <vt:lpstr>The Magic of Collaboration</vt:lpstr>
      <vt:lpstr>PowerPoint Presentation</vt:lpstr>
      <vt:lpstr>Goals for our Events:</vt:lpstr>
      <vt:lpstr>PowerPoint Presentation</vt:lpstr>
      <vt:lpstr>PowerPoint Presentation</vt:lpstr>
      <vt:lpstr>PowerPoint Presentation</vt:lpstr>
      <vt:lpstr>PowerPoint Presentation</vt:lpstr>
      <vt:lpstr>PowerPoint Presentation</vt:lpstr>
      <vt:lpstr>PowerPoint Presentation</vt:lpstr>
      <vt:lpstr>Event Assessments </vt:lpstr>
      <vt:lpstr>Get Ready  for Graduation</vt:lpstr>
      <vt:lpstr>Get Ready for Graduation</vt:lpstr>
      <vt:lpstr>Get Ready  for Graduation</vt:lpstr>
      <vt:lpstr>Get Ready for Graduation Student Surveys</vt:lpstr>
      <vt:lpstr>Sample Questions Asked for Get Ready for Graduation in March</vt:lpstr>
      <vt:lpstr>Student response  (Get Ready for Graduation in March)</vt:lpstr>
      <vt:lpstr>Academic Adviser, Career Coordinator and Registrar Survey Questions (for both Get Ready for Graduation and Launch to Graduation and Beyond)</vt:lpstr>
      <vt:lpstr>Feedback from Career Services Coordinators on the  “Get Ready for Graduation” event for rising seniors:</vt:lpstr>
      <vt:lpstr>Feedback from Academic Advisers on the  “Get Ready for Graduation” event for rising seniors:</vt:lpstr>
      <vt:lpstr>Feedback from Registrar’s Office on the  “Get Ready for Graduation” event for rising seniors:</vt:lpstr>
      <vt:lpstr>Launch to Graduation  and Beyond</vt:lpstr>
      <vt:lpstr>Student Survey for Launch to Graduation and Beyond</vt:lpstr>
      <vt:lpstr>Student Survey Results Launch to Graduation and Beyond</vt:lpstr>
      <vt:lpstr>Feedback from students on the  Launch to Graduation and Beyond:</vt:lpstr>
      <vt:lpstr>Feedback from faculty/staff at Launch to Graduation and Beyond:</vt:lpstr>
      <vt:lpstr>Feedback from Career Services Coordinators on the  “Launch to Graduation and Beyond” event for sophomores and juniors:</vt:lpstr>
      <vt:lpstr>Feedback from Academic Advisers on the  “Launch to Graduation and Beyond” event for sophomores and juniors:</vt:lpstr>
      <vt:lpstr>What did our team learn?</vt:lpstr>
      <vt:lpstr>PowerPoint Presentation</vt:lpstr>
      <vt:lpstr>PowerPoint Presentation</vt:lpstr>
      <vt:lpstr>PowerPoint Presentation</vt:lpstr>
      <vt:lpstr>PowerPoint Presentation</vt:lpstr>
    </vt:vector>
  </TitlesOfParts>
  <Company>University of Akron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Standard User</dc:creator>
  <cp:lastModifiedBy>Cooke,Mary Elizabeth</cp:lastModifiedBy>
  <cp:revision>266</cp:revision>
  <cp:lastPrinted>2015-06-05T13:13:34Z</cp:lastPrinted>
  <dcterms:created xsi:type="dcterms:W3CDTF">2015-06-03T17:53:09Z</dcterms:created>
  <dcterms:modified xsi:type="dcterms:W3CDTF">2019-05-07T15:15:04Z</dcterms:modified>
</cp:coreProperties>
</file>